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2"/>
  </p:notesMasterIdLst>
  <p:sldIdLst>
    <p:sldId id="267" r:id="rId2"/>
    <p:sldId id="346" r:id="rId3"/>
    <p:sldId id="329" r:id="rId4"/>
    <p:sldId id="338" r:id="rId5"/>
    <p:sldId id="339" r:id="rId6"/>
    <p:sldId id="340" r:id="rId7"/>
    <p:sldId id="268" r:id="rId8"/>
    <p:sldId id="274" r:id="rId9"/>
    <p:sldId id="275" r:id="rId10"/>
    <p:sldId id="351" r:id="rId11"/>
    <p:sldId id="345" r:id="rId12"/>
    <p:sldId id="278" r:id="rId13"/>
    <p:sldId id="608" r:id="rId14"/>
    <p:sldId id="279" r:id="rId15"/>
    <p:sldId id="263" r:id="rId16"/>
    <p:sldId id="264" r:id="rId17"/>
    <p:sldId id="343" r:id="rId18"/>
    <p:sldId id="277" r:id="rId19"/>
    <p:sldId id="272" r:id="rId20"/>
    <p:sldId id="265" r:id="rId21"/>
    <p:sldId id="354" r:id="rId22"/>
    <p:sldId id="266" r:id="rId23"/>
    <p:sldId id="317" r:id="rId24"/>
    <p:sldId id="319" r:id="rId25"/>
    <p:sldId id="283" r:id="rId26"/>
    <p:sldId id="284" r:id="rId27"/>
    <p:sldId id="288" r:id="rId28"/>
    <p:sldId id="289" r:id="rId29"/>
    <p:sldId id="290" r:id="rId30"/>
    <p:sldId id="291" r:id="rId31"/>
    <p:sldId id="292" r:id="rId32"/>
    <p:sldId id="333" r:id="rId33"/>
    <p:sldId id="287" r:id="rId34"/>
    <p:sldId id="294" r:id="rId35"/>
    <p:sldId id="321" r:id="rId36"/>
    <p:sldId id="322" r:id="rId37"/>
    <p:sldId id="296" r:id="rId38"/>
    <p:sldId id="302" r:id="rId39"/>
    <p:sldId id="299" r:id="rId40"/>
    <p:sldId id="303" r:id="rId41"/>
    <p:sldId id="334" r:id="rId42"/>
    <p:sldId id="306" r:id="rId43"/>
    <p:sldId id="305" r:id="rId44"/>
    <p:sldId id="297" r:id="rId45"/>
    <p:sldId id="342" r:id="rId46"/>
    <p:sldId id="314" r:id="rId47"/>
    <p:sldId id="307" r:id="rId48"/>
    <p:sldId id="330" r:id="rId49"/>
    <p:sldId id="347" r:id="rId50"/>
    <p:sldId id="348" r:id="rId51"/>
    <p:sldId id="352" r:id="rId52"/>
    <p:sldId id="326" r:id="rId53"/>
    <p:sldId id="309" r:id="rId54"/>
    <p:sldId id="310" r:id="rId55"/>
    <p:sldId id="311" r:id="rId56"/>
    <p:sldId id="315" r:id="rId57"/>
    <p:sldId id="316" r:id="rId58"/>
    <p:sldId id="331" r:id="rId59"/>
    <p:sldId id="606" r:id="rId60"/>
    <p:sldId id="596" r:id="rId6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65">
          <p15:clr>
            <a:srgbClr val="A4A3A4"/>
          </p15:clr>
        </p15:guide>
        <p15:guide id="2" pos="3836">
          <p15:clr>
            <a:srgbClr val="A4A3A4"/>
          </p15:clr>
        </p15:guide>
        <p15:guide id="3" pos="438">
          <p15:clr>
            <a:srgbClr val="A4A3A4"/>
          </p15:clr>
        </p15:guide>
        <p15:guide id="4" pos="7197">
          <p15:clr>
            <a:srgbClr val="A4A3A4"/>
          </p15:clr>
        </p15:guide>
        <p15:guide id="5" orient="horz" pos="25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8BFA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249" autoAdjust="0"/>
  </p:normalViewPr>
  <p:slideViewPr>
    <p:cSldViewPr>
      <p:cViewPr varScale="1">
        <p:scale>
          <a:sx n="51" d="100"/>
          <a:sy n="51" d="100"/>
        </p:scale>
        <p:origin x="84" y="180"/>
      </p:cViewPr>
      <p:guideLst>
        <p:guide orient="horz" pos="4065"/>
        <p:guide pos="3836"/>
        <p:guide pos="438"/>
        <p:guide pos="7197"/>
        <p:guide orient="horz" pos="255"/>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9696"/>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hdphoto2.wdp>
</file>

<file path=ppt/media/image1.png>
</file>

<file path=ppt/media/image10.png>
</file>

<file path=ppt/media/image11.jpeg>
</file>

<file path=ppt/media/image12.png>
</file>

<file path=ppt/media/image13.jpeg>
</file>

<file path=ppt/media/image14.jpeg>
</file>

<file path=ppt/media/image15.pn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png>
</file>

<file path=ppt/media/image25.jpeg>
</file>

<file path=ppt/media/image26.jpeg>
</file>

<file path=ppt/media/image27.jpeg>
</file>

<file path=ppt/media/image28.jpeg>
</file>

<file path=ppt/media/image29.jpeg>
</file>

<file path=ppt/media/image3.png>
</file>

<file path=ppt/media/image30.png>
</file>

<file path=ppt/media/image31.jpeg>
</file>

<file path=ppt/media/image32.jpeg>
</file>

<file path=ppt/media/image33.jpeg>
</file>

<file path=ppt/media/image34.png>
</file>

<file path=ppt/media/image35.png>
</file>

<file path=ppt/media/image36.jpeg>
</file>

<file path=ppt/media/image37.jpeg>
</file>

<file path=ppt/media/image38.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CA603E-5461-49F9-9051-22BB4814BDA9}" type="datetimeFigureOut">
              <a:rPr lang="zh-CN" altLang="en-US" smtClean="0"/>
              <a:t>2020/10/21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4757CB-2C41-45FE-B329-FA2B9EA95C6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54757CB-2C41-45FE-B329-FA2B9EA95C62}" type="slidenum">
              <a:rPr lang="zh-CN" altLang="en-US" smtClean="0"/>
              <a:t>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54757CB-2C41-45FE-B329-FA2B9EA95C62}" type="slidenum">
              <a:rPr lang="zh-CN" altLang="en-US" smtClean="0"/>
              <a:t>37</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2020/10/21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2020/10/21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t="10625" b="10625"/>
          <a:stretch>
            <a:fillRect/>
          </a:stretch>
        </p:blipFill>
        <p:spPr>
          <a:xfrm>
            <a:off x="0" y="0"/>
            <a:ext cx="12192000"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2020/10/21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2020/10/21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2020/10/21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2020/10/21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2020/10/21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2020/10/21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2020/10/21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2020/10/21</a:t>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xml"/><Relationship Id="rId1" Type="http://schemas.openxmlformats.org/officeDocument/2006/relationships/tags" Target="../tags/tag4.xml"/><Relationship Id="rId4" Type="http://schemas.openxmlformats.org/officeDocument/2006/relationships/image" Target="../media/image19.jpe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image" Target="../media/image19.jpeg"/></Relationships>
</file>

<file path=ppt/slides/_rels/slide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 Id="rId4" Type="http://schemas.openxmlformats.org/officeDocument/2006/relationships/image" Target="../media/image7.jpeg"/></Relationships>
</file>

<file path=ppt/slides/_rels/slide3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xml"/><Relationship Id="rId1" Type="http://schemas.openxmlformats.org/officeDocument/2006/relationships/tags" Target="../tags/tag10.xml"/><Relationship Id="rId4" Type="http://schemas.openxmlformats.org/officeDocument/2006/relationships/image" Target="../media/image7.jpeg"/></Relationships>
</file>

<file path=ppt/slides/_rels/slide4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NULL" TargetMode="External"/><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NULL" TargetMode="External"/><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NULL" TargetMode="External"/><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xml"/><Relationship Id="rId1" Type="http://schemas.openxmlformats.org/officeDocument/2006/relationships/tags" Target="../tags/tag1.xml"/><Relationship Id="rId5" Type="http://schemas.microsoft.com/office/2007/relationships/hdphoto" Target="../media/hdphoto1.wdp"/><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grayscl/>
            <a:extLst>
              <a:ext uri="{28A0092B-C50C-407E-A947-70E740481C1C}">
                <a14:useLocalDpi xmlns:a14="http://schemas.microsoft.com/office/drawing/2010/main" val="0"/>
              </a:ext>
            </a:extLst>
          </a:blip>
          <a:srcRect/>
          <a:stretch>
            <a:fillRect/>
          </a:stretch>
        </p:blipFill>
        <p:spPr>
          <a:xfrm>
            <a:off x="0" y="0"/>
            <a:ext cx="12192000" cy="6858000"/>
          </a:xfrm>
          <a:prstGeom prst="rect">
            <a:avLst/>
          </a:prstGeom>
        </p:spPr>
      </p:pic>
      <p:sp>
        <p:nvSpPr>
          <p:cNvPr id="3" name="矩形 2"/>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17" name="组合 16"/>
          <p:cNvGrpSpPr/>
          <p:nvPr/>
        </p:nvGrpSpPr>
        <p:grpSpPr>
          <a:xfrm>
            <a:off x="1631504" y="2780928"/>
            <a:ext cx="9251498" cy="995337"/>
            <a:chOff x="1803653" y="4221088"/>
            <a:chExt cx="9251498" cy="995337"/>
          </a:xfrm>
        </p:grpSpPr>
        <p:sp>
          <p:nvSpPr>
            <p:cNvPr id="6" name="文本框 5"/>
            <p:cNvSpPr txBox="1"/>
            <p:nvPr/>
          </p:nvSpPr>
          <p:spPr>
            <a:xfrm>
              <a:off x="1803653"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喀</a:t>
              </a:r>
            </a:p>
          </p:txBody>
        </p:sp>
        <p:sp>
          <p:nvSpPr>
            <p:cNvPr id="7" name="文本框 6"/>
            <p:cNvSpPr txBox="1"/>
            <p:nvPr/>
          </p:nvSpPr>
          <p:spPr>
            <a:xfrm>
              <a:off x="2643333"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斯</a:t>
              </a:r>
            </a:p>
          </p:txBody>
        </p:sp>
        <p:sp>
          <p:nvSpPr>
            <p:cNvPr id="8" name="文本框 7"/>
            <p:cNvSpPr txBox="1"/>
            <p:nvPr/>
          </p:nvSpPr>
          <p:spPr>
            <a:xfrm>
              <a:off x="348301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特</a:t>
              </a:r>
            </a:p>
          </p:txBody>
        </p:sp>
        <p:sp>
          <p:nvSpPr>
            <p:cNvPr id="9" name="文本框 8"/>
            <p:cNvSpPr txBox="1"/>
            <p:nvPr/>
          </p:nvSpPr>
          <p:spPr>
            <a:xfrm>
              <a:off x="432269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a:t>
              </a:r>
            </a:p>
          </p:txBody>
        </p:sp>
        <p:sp>
          <p:nvSpPr>
            <p:cNvPr id="10" name="文本框 9"/>
            <p:cNvSpPr txBox="1"/>
            <p:nvPr/>
          </p:nvSpPr>
          <p:spPr>
            <a:xfrm>
              <a:off x="516237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海</a:t>
              </a:r>
            </a:p>
          </p:txBody>
        </p:sp>
        <p:sp>
          <p:nvSpPr>
            <p:cNvPr id="11" name="文本框 10"/>
            <p:cNvSpPr txBox="1"/>
            <p:nvPr/>
          </p:nvSpPr>
          <p:spPr>
            <a:xfrm>
              <a:off x="600205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岸</a:t>
              </a:r>
            </a:p>
          </p:txBody>
        </p:sp>
        <p:sp>
          <p:nvSpPr>
            <p:cNvPr id="12" name="文本框 11"/>
            <p:cNvSpPr txBox="1"/>
            <p:nvPr/>
          </p:nvSpPr>
          <p:spPr>
            <a:xfrm>
              <a:off x="6841734"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和</a:t>
              </a:r>
            </a:p>
          </p:txBody>
        </p:sp>
        <p:sp>
          <p:nvSpPr>
            <p:cNvPr id="13" name="文本框 12"/>
            <p:cNvSpPr txBox="1"/>
            <p:nvPr/>
          </p:nvSpPr>
          <p:spPr>
            <a:xfrm>
              <a:off x="7681415"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冰</a:t>
              </a:r>
            </a:p>
          </p:txBody>
        </p:sp>
        <p:sp>
          <p:nvSpPr>
            <p:cNvPr id="14" name="文本框 13"/>
            <p:cNvSpPr txBox="1"/>
            <p:nvPr/>
          </p:nvSpPr>
          <p:spPr>
            <a:xfrm>
              <a:off x="8521095"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川</a:t>
              </a:r>
            </a:p>
          </p:txBody>
        </p:sp>
        <p:sp>
          <p:nvSpPr>
            <p:cNvPr id="15" name="文本框 14"/>
            <p:cNvSpPr txBox="1"/>
            <p:nvPr/>
          </p:nvSpPr>
          <p:spPr>
            <a:xfrm>
              <a:off x="9360776"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地</a:t>
              </a:r>
            </a:p>
          </p:txBody>
        </p:sp>
        <p:sp>
          <p:nvSpPr>
            <p:cNvPr id="16" name="文本框 15"/>
            <p:cNvSpPr txBox="1"/>
            <p:nvPr/>
          </p:nvSpPr>
          <p:spPr>
            <a:xfrm>
              <a:off x="10207162" y="4221088"/>
              <a:ext cx="847989" cy="995337"/>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貌</a:t>
              </a:r>
            </a:p>
          </p:txBody>
        </p:sp>
      </p:grpSp>
      <p:sp>
        <p:nvSpPr>
          <p:cNvPr id="18" name="矩形 17"/>
          <p:cNvSpPr/>
          <p:nvPr/>
        </p:nvSpPr>
        <p:spPr>
          <a:xfrm flipV="1">
            <a:off x="1631504" y="4549119"/>
            <a:ext cx="9370483" cy="216024"/>
          </a:xfrm>
          <a:prstGeom prst="rect">
            <a:avLst/>
          </a:prstGeom>
          <a:gradFill>
            <a:gsLst>
              <a:gs pos="0">
                <a:srgbClr val="8BFA54"/>
              </a:gs>
              <a:gs pos="100000">
                <a:srgbClr val="8BFA54">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1554280" y="4031256"/>
            <a:ext cx="9348415" cy="363818"/>
          </a:xfrm>
          <a:prstGeom prst="rect">
            <a:avLst/>
          </a:prstGeom>
        </p:spPr>
        <p:txBody>
          <a:bodyPr wrap="square">
            <a:spAutoFit/>
          </a:bodyPr>
          <a:lstStyle/>
          <a:p>
            <a:pPr algn="dist">
              <a:lnSpc>
                <a:spcPct val="120000"/>
              </a:lnSpc>
            </a:pPr>
            <a:r>
              <a:rPr lang="en-US" altLang="zh-CN" spc="3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KARST COAST AND GLACIAL LANDSCAPE</a:t>
            </a:r>
            <a:endParaRPr lang="zh-CN" altLang="en-US" spc="3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rotWithShape="1">
          <a:blip r:embed="rId2">
            <a:extLst>
              <a:ext uri="{28A0092B-C50C-407E-A947-70E740481C1C}">
                <a14:useLocalDpi xmlns:a14="http://schemas.microsoft.com/office/drawing/2010/main" val="0"/>
              </a:ext>
            </a:extLst>
          </a:blip>
          <a:srcRect t="6487" b="6487"/>
          <a:stretch>
            <a:fillRect/>
          </a:stretch>
        </p:blipFill>
        <p:spPr>
          <a:xfrm>
            <a:off x="-34361" y="0"/>
            <a:ext cx="12226361" cy="6916996"/>
          </a:xfrm>
          <a:prstGeom prst="rect">
            <a:avLst/>
          </a:prstGeom>
        </p:spPr>
      </p:pic>
      <p:sp>
        <p:nvSpPr>
          <p:cNvPr id="3" name="矩形 2"/>
          <p:cNvSpPr/>
          <p:nvPr/>
        </p:nvSpPr>
        <p:spPr>
          <a:xfrm>
            <a:off x="-34362" y="-10316"/>
            <a:ext cx="12226361" cy="6916996"/>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698175" cy="514628"/>
          </a:xfrm>
          <a:prstGeom prst="rect">
            <a:avLst/>
          </a:prstGeom>
        </p:spPr>
        <p:txBody>
          <a:bodyPr wrap="none">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喀斯特地貌分类</a:t>
            </a:r>
          </a:p>
        </p:txBody>
      </p:sp>
      <p:grpSp>
        <p:nvGrpSpPr>
          <p:cNvPr id="2" name="组合 1"/>
          <p:cNvGrpSpPr/>
          <p:nvPr/>
        </p:nvGrpSpPr>
        <p:grpSpPr>
          <a:xfrm>
            <a:off x="2351584" y="1826865"/>
            <a:ext cx="2611353" cy="4642129"/>
            <a:chOff x="2351584" y="2099232"/>
            <a:chExt cx="2611353" cy="4642129"/>
          </a:xfrm>
        </p:grpSpPr>
        <p:sp>
          <p:nvSpPr>
            <p:cNvPr id="5" name="矩形 4"/>
            <p:cNvSpPr/>
            <p:nvPr/>
          </p:nvSpPr>
          <p:spPr>
            <a:xfrm>
              <a:off x="2351584" y="2099232"/>
              <a:ext cx="2611353" cy="4642129"/>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558747" y="2201167"/>
              <a:ext cx="2236510" cy="574901"/>
            </a:xfrm>
            <a:prstGeom prst="rect">
              <a:avLst/>
            </a:prstGeom>
          </p:spPr>
          <p:txBody>
            <a:bodyPr wrap="none">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地上喀斯特</a:t>
              </a:r>
            </a:p>
          </p:txBody>
        </p:sp>
        <p:sp>
          <p:nvSpPr>
            <p:cNvPr id="7" name="矩形 6"/>
            <p:cNvSpPr/>
            <p:nvPr/>
          </p:nvSpPr>
          <p:spPr>
            <a:xfrm>
              <a:off x="2495600" y="2956715"/>
              <a:ext cx="2275994" cy="3157146"/>
            </a:xfrm>
            <a:prstGeom prst="rect">
              <a:avLst/>
            </a:prstGeom>
          </p:spPr>
          <p:txBody>
            <a:bodyPr wrap="square">
              <a:spAutoFit/>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溶沟和石芽、溶蚀洼地和溶蚀谷地、峰林、峰丛、孤峰、天生桥、落水洞、天坑、地表钙华堆积。</a:t>
              </a:r>
            </a:p>
          </p:txBody>
        </p:sp>
        <p:cxnSp>
          <p:nvCxnSpPr>
            <p:cNvPr id="11" name="直接连接符 10"/>
            <p:cNvCxnSpPr/>
            <p:nvPr/>
          </p:nvCxnSpPr>
          <p:spPr>
            <a:xfrm>
              <a:off x="2558747" y="2889278"/>
              <a:ext cx="218816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7176120" y="1823861"/>
            <a:ext cx="2611353" cy="4642115"/>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363542" y="2201167"/>
              <a:ext cx="2236510" cy="454808"/>
            </a:xfrm>
            <a:prstGeom prst="rect">
              <a:avLst/>
            </a:prstGeom>
          </p:spPr>
          <p:txBody>
            <a:bodyPr wrap="none">
              <a:spAutoFit/>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地下喀斯特</a:t>
              </a:r>
            </a:p>
          </p:txBody>
        </p:sp>
        <p:sp>
          <p:nvSpPr>
            <p:cNvPr id="24" name="矩形 23"/>
            <p:cNvSpPr/>
            <p:nvPr/>
          </p:nvSpPr>
          <p:spPr>
            <a:xfrm>
              <a:off x="7363542" y="2776966"/>
              <a:ext cx="2275994" cy="744554"/>
            </a:xfrm>
            <a:prstGeom prst="rect">
              <a:avLst/>
            </a:prstGeom>
          </p:spPr>
          <p:txBody>
            <a:bodyPr wrap="square">
              <a:spAutoFit/>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white"/>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溶洞、石钟乳、石笋、石柱。</a:t>
              </a:r>
            </a:p>
          </p:txBody>
        </p:sp>
        <p:cxnSp>
          <p:nvCxnSpPr>
            <p:cNvPr id="25" name="直接连接符 24"/>
            <p:cNvCxnSpPr/>
            <p:nvPr/>
          </p:nvCxnSpPr>
          <p:spPr>
            <a:xfrm>
              <a:off x="7445088" y="2739439"/>
              <a:ext cx="215496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15" name="直接连接符 14"/>
          <p:cNvCxnSpPr/>
          <p:nvPr/>
        </p:nvCxnSpPr>
        <p:spPr>
          <a:xfrm>
            <a:off x="4795257" y="1329602"/>
            <a:ext cx="25485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rotWithShape="1">
          <a:blip r:embed="rId2">
            <a:extLst>
              <a:ext uri="{28A0092B-C50C-407E-A947-70E740481C1C}">
                <a14:useLocalDpi xmlns:a14="http://schemas.microsoft.com/office/drawing/2010/main" val="0"/>
              </a:ext>
            </a:extLst>
          </a:blip>
          <a:srcRect t="6487" b="6487"/>
          <a:stretch>
            <a:fillRect/>
          </a:stretch>
        </p:blipFill>
        <p:spPr>
          <a:xfrm>
            <a:off x="-34361" y="0"/>
            <a:ext cx="12226361" cy="6916996"/>
          </a:xfrm>
          <a:prstGeom prst="rect">
            <a:avLst/>
          </a:prstGeom>
        </p:spPr>
      </p:pic>
      <p:sp>
        <p:nvSpPr>
          <p:cNvPr id="3" name="矩形 2"/>
          <p:cNvSpPr/>
          <p:nvPr/>
        </p:nvSpPr>
        <p:spPr>
          <a:xfrm>
            <a:off x="-34362" y="-10316"/>
            <a:ext cx="12226361" cy="6916996"/>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698175" cy="514628"/>
          </a:xfrm>
          <a:prstGeom prst="rect">
            <a:avLst/>
          </a:prstGeom>
        </p:spPr>
        <p:txBody>
          <a:bodyPr wrap="non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喀斯特地貌分类</a:t>
            </a:r>
          </a:p>
        </p:txBody>
      </p:sp>
      <p:cxnSp>
        <p:nvCxnSpPr>
          <p:cNvPr id="15" name="直接连接符 14"/>
          <p:cNvCxnSpPr/>
          <p:nvPr/>
        </p:nvCxnSpPr>
        <p:spPr>
          <a:xfrm>
            <a:off x="4795257" y="1329602"/>
            <a:ext cx="25485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351584" y="2099233"/>
            <a:ext cx="2611353" cy="3672408"/>
            <a:chOff x="2351584" y="2099233"/>
            <a:chExt cx="2611353" cy="3672408"/>
          </a:xfrm>
        </p:grpSpPr>
        <p:sp>
          <p:nvSpPr>
            <p:cNvPr id="17" name="矩形 16"/>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9" name="矩形 18"/>
            <p:cNvSpPr/>
            <p:nvPr/>
          </p:nvSpPr>
          <p:spPr>
            <a:xfrm>
              <a:off x="2744190" y="2204171"/>
              <a:ext cx="1826141" cy="574901"/>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溶蚀地貌</a:t>
              </a:r>
            </a:p>
          </p:txBody>
        </p:sp>
        <p:sp>
          <p:nvSpPr>
            <p:cNvPr id="20" name="矩形 19"/>
            <p:cNvSpPr/>
            <p:nvPr/>
          </p:nvSpPr>
          <p:spPr>
            <a:xfrm>
              <a:off x="2519263" y="2928638"/>
              <a:ext cx="2275994" cy="1826910"/>
            </a:xfrm>
            <a:prstGeom prst="rect">
              <a:avLst/>
            </a:prstGeom>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溶沟和石芽，峰林和孤峰，以及溶斗和地下溶洞等。</a:t>
              </a:r>
            </a:p>
          </p:txBody>
        </p:sp>
        <p:cxnSp>
          <p:nvCxnSpPr>
            <p:cNvPr id="21" name="直接连接符 2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2" name="矩形 21"/>
          <p:cNvSpPr/>
          <p:nvPr/>
        </p:nvSpPr>
        <p:spPr>
          <a:xfrm>
            <a:off x="7176120" y="2096229"/>
            <a:ext cx="2611353" cy="36724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6" name="矩形 25"/>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p>
        </p:txBody>
      </p:sp>
      <p:sp>
        <p:nvSpPr>
          <p:cNvPr id="27" name="矩形 26"/>
          <p:cNvSpPr/>
          <p:nvPr/>
        </p:nvSpPr>
        <p:spPr>
          <a:xfrm>
            <a:off x="7343799" y="2925634"/>
            <a:ext cx="2275994" cy="941155"/>
          </a:xfrm>
          <a:prstGeom prst="rect">
            <a:avLst/>
          </a:prstGeom>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石钟乳、石笋、石柱和钙华等。</a:t>
            </a:r>
          </a:p>
        </p:txBody>
      </p:sp>
      <p:cxnSp>
        <p:nvCxnSpPr>
          <p:cNvPr id="28" name="直接连接符 27"/>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up)">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流程图: 手动输入 12"/>
          <p:cNvSpPr/>
          <p:nvPr/>
        </p:nvSpPr>
        <p:spPr>
          <a:xfrm rot="5400000">
            <a:off x="127000" y="-127000"/>
            <a:ext cx="6858000" cy="7112000"/>
          </a:xfrm>
          <a:prstGeom prst="flowChartManualInput">
            <a:avLst/>
          </a:prstGeom>
          <a:solidFill>
            <a:schemeClr val="tx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t="7813" b="7813"/>
          <a:stretch>
            <a:fillRect/>
          </a:stretch>
        </p:blipFill>
        <p:spPr>
          <a:xfrm>
            <a:off x="712863" y="400986"/>
            <a:ext cx="10766274" cy="6056029"/>
          </a:xfrm>
          <a:prstGeom prst="rect">
            <a:avLst/>
          </a:prstGeom>
          <a:ln>
            <a:noFill/>
          </a:ln>
          <a:effectLst>
            <a:outerShdw blurRad="190500" algn="tl" rotWithShape="0">
              <a:srgbClr val="000000">
                <a:alpha val="70000"/>
              </a:srgbClr>
            </a:outerShdw>
          </a:effectLst>
        </p:spPr>
      </p:pic>
      <p:sp>
        <p:nvSpPr>
          <p:cNvPr id="2" name="矩形 1"/>
          <p:cNvSpPr/>
          <p:nvPr/>
        </p:nvSpPr>
        <p:spPr>
          <a:xfrm>
            <a:off x="1083138" y="836712"/>
            <a:ext cx="9909406" cy="1226170"/>
          </a:xfrm>
          <a:prstGeom prst="rect">
            <a:avLst/>
          </a:prstGeom>
        </p:spPr>
        <p:txBody>
          <a:bodyPr wrap="squar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溶沟</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是指地表水沿岩石表面和裂隙流动的过程中，对岩石不断进行溶蚀、侵蚀而形成的石质沟槽。</a:t>
            </a:r>
            <a:r>
              <a:rPr kumimoji="0" lang="zh-CN" altLang="en-US" sz="36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石芽</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是突出于溶沟之间的石脊。</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custDataLst>
              <p:tags r:id="rId1"/>
            </p:custDataLst>
          </p:nvPr>
        </p:nvPicPr>
        <p:blipFill>
          <a:blip r:embed="rId3"/>
          <a:srcRect l="3841" r="834" b="14156"/>
          <a:stretch>
            <a:fillRect/>
          </a:stretch>
        </p:blipFill>
        <p:spPr>
          <a:xfrm>
            <a:off x="3208020" y="345440"/>
            <a:ext cx="5775325" cy="57981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流程图: 手动输入 5"/>
          <p:cNvSpPr/>
          <p:nvPr/>
        </p:nvSpPr>
        <p:spPr>
          <a:xfrm rot="5400000">
            <a:off x="127000" y="-127000"/>
            <a:ext cx="6858000" cy="7112000"/>
          </a:xfrm>
          <a:prstGeom prst="flowChartManualInput">
            <a:avLst/>
          </a:prstGeom>
          <a:solidFill>
            <a:schemeClr val="tx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5" name="图片 4"/>
          <p:cNvPicPr>
            <a:picLocks noChangeAspect="1"/>
          </p:cNvPicPr>
          <p:nvPr/>
        </p:nvPicPr>
        <p:blipFill rotWithShape="1">
          <a:blip r:embed="rId2" cstate="print">
            <a:extLst>
              <a:ext uri="{28A0092B-C50C-407E-A947-70E740481C1C}">
                <a14:useLocalDpi xmlns:a14="http://schemas.microsoft.com/office/drawing/2010/main" val="0"/>
              </a:ext>
            </a:extLst>
          </a:blip>
          <a:srcRect l="2152" r="2152"/>
          <a:stretch>
            <a:fillRect/>
          </a:stretch>
        </p:blipFill>
        <p:spPr>
          <a:xfrm>
            <a:off x="631070" y="354977"/>
            <a:ext cx="10929861" cy="6148047"/>
          </a:xfrm>
          <a:prstGeom prst="rect">
            <a:avLst/>
          </a:prstGeom>
          <a:ln>
            <a:noFill/>
          </a:ln>
          <a:effectLst>
            <a:outerShdw blurRad="190500" algn="tl" rotWithShape="0">
              <a:srgbClr val="000000">
                <a:alpha val="70000"/>
              </a:srgbClr>
            </a:outerShdw>
          </a:effectLst>
        </p:spPr>
      </p:pic>
      <p:sp>
        <p:nvSpPr>
          <p:cNvPr id="4" name="矩形 3"/>
          <p:cNvSpPr/>
          <p:nvPr/>
        </p:nvSpPr>
        <p:spPr>
          <a:xfrm>
            <a:off x="1271464" y="764704"/>
            <a:ext cx="10009112" cy="971356"/>
          </a:xfrm>
          <a:prstGeom prst="rect">
            <a:avLst/>
          </a:prstGeom>
        </p:spPr>
        <p:txBody>
          <a:bodyPr wrap="square">
            <a:spAutoFit/>
          </a:bodyPr>
          <a:lstStyle/>
          <a:p>
            <a:pPr>
              <a:lnSpc>
                <a:spcPct val="120000"/>
              </a:lnSpc>
            </a:pPr>
            <a:r>
              <a:rPr lang="zh-CN" altLang="en-US" sz="2800" b="1" kern="0" dirty="0">
                <a:latin typeface="思源黑体" panose="020B0400000000000000" pitchFamily="34" charset="-122"/>
                <a:ea typeface="思源黑体" panose="020B0400000000000000" pitchFamily="34" charset="-122"/>
                <a:cs typeface="+mn-ea"/>
                <a:sym typeface="思源黑体" panose="020B0400000000000000" pitchFamily="34" charset="-122"/>
              </a:rPr>
              <a:t>峰林：</a:t>
            </a:r>
            <a:r>
              <a:rPr lang="zh-CN" altLang="en-US" sz="2400" kern="0" dirty="0">
                <a:latin typeface="思源黑体" panose="020B0400000000000000" pitchFamily="34" charset="-122"/>
                <a:ea typeface="思源黑体" panose="020B0400000000000000" pitchFamily="34" charset="-122"/>
                <a:cs typeface="+mn-ea"/>
                <a:sym typeface="思源黑体" panose="020B0400000000000000" pitchFamily="34" charset="-122"/>
              </a:rPr>
              <a:t>是指高耸林立的石灰岩山峰，山坡陡峭，相对高度可超过</a:t>
            </a:r>
            <a:r>
              <a:rPr lang="en-US" altLang="zh-CN" sz="2400" kern="0" dirty="0">
                <a:latin typeface="思源黑体" panose="020B0400000000000000" pitchFamily="34" charset="-122"/>
                <a:ea typeface="思源黑体" panose="020B0400000000000000" pitchFamily="34" charset="-122"/>
                <a:cs typeface="+mn-ea"/>
                <a:sym typeface="思源黑体" panose="020B0400000000000000" pitchFamily="34" charset="-122"/>
              </a:rPr>
              <a:t>100 </a:t>
            </a:r>
            <a:r>
              <a:rPr lang="zh-CN" altLang="en-US" sz="2400" kern="0" dirty="0">
                <a:latin typeface="思源黑体" panose="020B0400000000000000" pitchFamily="34" charset="-122"/>
                <a:ea typeface="思源黑体" panose="020B0400000000000000" pitchFamily="34" charset="-122"/>
                <a:cs typeface="+mn-ea"/>
                <a:sym typeface="思源黑体" panose="020B0400000000000000" pitchFamily="34" charset="-122"/>
              </a:rPr>
              <a:t>米，远望如林。</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84078" y="5731538"/>
            <a:ext cx="10441160" cy="1031693"/>
          </a:xfrm>
          <a:prstGeom prst="rect">
            <a:avLst/>
          </a:prstGeom>
        </p:spPr>
        <p:txBody>
          <a:bodyPr wrap="square">
            <a:spAutoFit/>
          </a:bodyPr>
          <a:lstStyle/>
          <a:p>
            <a:pPr>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孤峰是岩溶地区孤立的石灰岩山峰，多分布在岩溶平原或岩溶盆地中。</a:t>
            </a:r>
          </a:p>
        </p:txBody>
      </p:sp>
      <p:sp>
        <p:nvSpPr>
          <p:cNvPr id="5" name="矩形 4"/>
          <p:cNvSpPr/>
          <p:nvPr/>
        </p:nvSpPr>
        <p:spPr>
          <a:xfrm>
            <a:off x="8616926" y="3861048"/>
            <a:ext cx="2808312" cy="2565574"/>
          </a:xfrm>
          <a:prstGeom prst="rect">
            <a:avLst/>
          </a:prstGeom>
        </p:spPr>
        <p:txBody>
          <a:bodyPr wrap="square">
            <a:spAutoFit/>
          </a:bodyPr>
          <a:lstStyle/>
          <a:p>
            <a:pPr algn="just">
              <a:lnSpc>
                <a:spcPct val="120000"/>
              </a:lnSpc>
            </a:pPr>
            <a:r>
              <a:rPr lang="zh-CN" altLang="en-US" sz="4000" b="1" dirty="0">
                <a:latin typeface="思源黑体" panose="020B0400000000000000" pitchFamily="34" charset="-122"/>
                <a:ea typeface="思源黑体" panose="020B0400000000000000" pitchFamily="34" charset="-122"/>
                <a:cs typeface="+mn-ea"/>
                <a:sym typeface="思源黑体" panose="020B0400000000000000" pitchFamily="34" charset="-122"/>
              </a:rPr>
              <a:t>孤峰：</a:t>
            </a:r>
            <a:endParaRPr lang="en-US" altLang="zh-CN" sz="4000" b="1"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gn="just">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是岩溶地区孤立的石灰岩山峰，常分布在岩溶平原或岩溶盆地中。</a:t>
            </a:r>
          </a:p>
        </p:txBody>
      </p:sp>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r="12300"/>
          <a:stretch>
            <a:fillRect/>
          </a:stretch>
        </p:blipFill>
        <p:spPr>
          <a:xfrm>
            <a:off x="1" y="0"/>
            <a:ext cx="8040216" cy="6863062"/>
          </a:xfrm>
          <a:prstGeom prst="rect">
            <a:avLst/>
          </a:prstGeom>
        </p:spPr>
      </p:pic>
      <p:cxnSp>
        <p:nvCxnSpPr>
          <p:cNvPr id="9" name="直接连接符 8"/>
          <p:cNvCxnSpPr/>
          <p:nvPr/>
        </p:nvCxnSpPr>
        <p:spPr>
          <a:xfrm>
            <a:off x="8472264" y="3969060"/>
            <a:ext cx="0" cy="249577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10155" b="10155"/>
          <a:stretch>
            <a:fillRect/>
          </a:stretch>
        </p:blipFill>
        <p:spPr>
          <a:xfrm>
            <a:off x="0" y="0"/>
            <a:ext cx="12192000" cy="6858000"/>
          </a:xfrm>
          <a:prstGeom prst="rect">
            <a:avLst/>
          </a:prstGeom>
        </p:spPr>
      </p:pic>
      <p:grpSp>
        <p:nvGrpSpPr>
          <p:cNvPr id="4" name="组合 3"/>
          <p:cNvGrpSpPr/>
          <p:nvPr/>
        </p:nvGrpSpPr>
        <p:grpSpPr>
          <a:xfrm>
            <a:off x="8688288" y="0"/>
            <a:ext cx="2663280" cy="4176464"/>
            <a:chOff x="8688288" y="0"/>
            <a:chExt cx="2663280" cy="4176464"/>
          </a:xfrm>
        </p:grpSpPr>
        <p:sp>
          <p:nvSpPr>
            <p:cNvPr id="3" name="矩形 2"/>
            <p:cNvSpPr/>
            <p:nvPr/>
          </p:nvSpPr>
          <p:spPr>
            <a:xfrm>
              <a:off x="8688288" y="0"/>
              <a:ext cx="2663280" cy="41764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8903804" y="232339"/>
              <a:ext cx="2232248" cy="3673570"/>
            </a:xfrm>
            <a:prstGeom prst="rect">
              <a:avLst/>
            </a:prstGeom>
          </p:spPr>
          <p:txBody>
            <a:bodyPr wrap="square">
              <a:spAutoFit/>
            </a:bodyPr>
            <a:lstStyle/>
            <a:p>
              <a:pPr algn="just">
                <a:lnSpc>
                  <a:spcPct val="120000"/>
                </a:lnSpc>
              </a:pPr>
              <a:r>
                <a:rPr lang="zh-CN" altLang="en-US" sz="28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溶斗：</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又称喀斯特漏斗，是喀斯特地区一种口大底小的圆锥形洼地。塌陷的喀斯特漏斗又称为天坑。</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2"/>
          <a:srcRect l="1770" t="593" b="11111"/>
          <a:stretch>
            <a:fillRect/>
          </a:stretch>
        </p:blipFill>
        <p:spPr>
          <a:xfrm>
            <a:off x="3021330" y="144145"/>
            <a:ext cx="6149975" cy="6324600"/>
          </a:xfrm>
          <a:prstGeom prst="rect">
            <a:avLst/>
          </a:prstGeom>
        </p:spPr>
      </p:pic>
    </p:spTree>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t="7813" b="7813"/>
          <a:stretch>
            <a:fillRect/>
          </a:stretch>
        </p:blipFill>
        <p:spPr>
          <a:xfrm>
            <a:off x="-1" y="-20631"/>
            <a:ext cx="12192001" cy="6878631"/>
          </a:xfrm>
          <a:prstGeom prst="rect">
            <a:avLst/>
          </a:prstGeom>
        </p:spPr>
      </p:pic>
      <p:sp>
        <p:nvSpPr>
          <p:cNvPr id="3" name="矩形 2"/>
          <p:cNvSpPr/>
          <p:nvPr/>
        </p:nvSpPr>
        <p:spPr>
          <a:xfrm>
            <a:off x="-15778" y="-20632"/>
            <a:ext cx="12207777" cy="6878631"/>
          </a:xfrm>
          <a:prstGeom prst="rect">
            <a:avLst/>
          </a:prstGeom>
          <a:solidFill>
            <a:srgbClr val="00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698175" cy="514628"/>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喀斯特地貌分类</a:t>
            </a:r>
          </a:p>
        </p:txBody>
      </p:sp>
      <p:sp>
        <p:nvSpPr>
          <p:cNvPr id="5" name="矩形 4"/>
          <p:cNvSpPr/>
          <p:nvPr/>
        </p:nvSpPr>
        <p:spPr>
          <a:xfrm>
            <a:off x="2351584" y="2099233"/>
            <a:ext cx="2611353" cy="36724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a:solidFill>
            <a:schemeClr val="bg1">
              <a:lumMod val="75000"/>
            </a:schemeClr>
          </a:solidFill>
        </p:spPr>
        <p:txBody>
          <a:bodyPr wrap="non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溶蚀地貌</a:t>
            </a:r>
          </a:p>
        </p:txBody>
      </p:sp>
      <p:sp>
        <p:nvSpPr>
          <p:cNvPr id="7" name="矩形 6"/>
          <p:cNvSpPr/>
          <p:nvPr/>
        </p:nvSpPr>
        <p:spPr>
          <a:xfrm>
            <a:off x="2519263" y="2928638"/>
            <a:ext cx="2275994" cy="1826910"/>
          </a:xfrm>
          <a:prstGeom prst="rect">
            <a:avLst/>
          </a:prstGeom>
          <a:solidFill>
            <a:schemeClr val="bg1">
              <a:lumMod val="75000"/>
            </a:schemeClr>
          </a:solidFill>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溶沟和石芽，峰林和孤峰，以及溶斗和地下溶洞等</a:t>
            </a: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7176120" y="2096229"/>
            <a:ext cx="2611353" cy="3672408"/>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p>
          </p:txBody>
        </p:sp>
        <p:sp>
          <p:nvSpPr>
            <p:cNvPr id="24" name="矩形 23"/>
            <p:cNvSpPr/>
            <p:nvPr/>
          </p:nvSpPr>
          <p:spPr>
            <a:xfrm>
              <a:off x="7343799" y="2925634"/>
              <a:ext cx="2275994" cy="897490"/>
            </a:xfrm>
            <a:prstGeom prst="rect">
              <a:avLst/>
            </a:prstGeom>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石钟乳、石笋、石柱和钙华等</a:t>
              </a: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cstate="print">
            <a:extLst>
              <a:ext uri="{28A0092B-C50C-407E-A947-70E740481C1C}">
                <a14:useLocalDpi xmlns:a14="http://schemas.microsoft.com/office/drawing/2010/main" val="0"/>
              </a:ext>
            </a:extLst>
          </a:blip>
          <a:srcRect t="7872" b="7872"/>
          <a:stretch>
            <a:fillRect/>
          </a:stretch>
        </p:blipFill>
        <p:spPr>
          <a:xfrm>
            <a:off x="-2" y="-1"/>
            <a:ext cx="12192002" cy="6858001"/>
          </a:xfrm>
          <a:prstGeom prst="rect">
            <a:avLst/>
          </a:prstGeom>
        </p:spPr>
      </p:pic>
      <p:sp>
        <p:nvSpPr>
          <p:cNvPr id="5" name="矩形 4"/>
          <p:cNvSpPr/>
          <p:nvPr/>
        </p:nvSpPr>
        <p:spPr>
          <a:xfrm>
            <a:off x="-2" y="2332"/>
            <a:ext cx="12192002" cy="3426668"/>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8" name="组合 7"/>
          <p:cNvGrpSpPr/>
          <p:nvPr/>
        </p:nvGrpSpPr>
        <p:grpSpPr>
          <a:xfrm>
            <a:off x="0" y="4365104"/>
            <a:ext cx="12192000" cy="2492896"/>
            <a:chOff x="0" y="4365104"/>
            <a:chExt cx="12192000" cy="2492896"/>
          </a:xfrm>
        </p:grpSpPr>
        <p:sp>
          <p:nvSpPr>
            <p:cNvPr id="9" name="矩形 8"/>
            <p:cNvSpPr/>
            <p:nvPr/>
          </p:nvSpPr>
          <p:spPr>
            <a:xfrm>
              <a:off x="0" y="4365104"/>
              <a:ext cx="12192000" cy="2492896"/>
            </a:xfrm>
            <a:prstGeom prst="rect">
              <a:avLst/>
            </a:prstGeom>
            <a:solidFill>
              <a:srgbClr val="0000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521855" y="4669302"/>
              <a:ext cx="10906459" cy="1783886"/>
            </a:xfrm>
            <a:prstGeom prst="rect">
              <a:avLst/>
            </a:prstGeom>
          </p:spPr>
          <p:txBody>
            <a:bodyPr wrap="square">
              <a:spAutoFit/>
            </a:bodyPr>
            <a:lstStyle/>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当地表水从溶洞洞顶的裂隙渗出，遇到温度升高，水分蒸发时，水中的杂质就会转变为碳酸钙并在洞顶沉淀形成石钟乳；若水滴从石钟乳上滴落到洞底，水分蒸发，碳酸钙就会沉淀并形成石笋，经过漫长的发展，一些石钟乳与石笋就会连接起来形成石柱。</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l="606" t="2509" b="7743"/>
          <a:stretch>
            <a:fillRect/>
          </a:stretch>
        </p:blipFill>
        <p:spPr>
          <a:xfrm>
            <a:off x="-15097" y="2075555"/>
            <a:ext cx="3967830" cy="2482510"/>
          </a:xfrm>
          <a:prstGeom prst="rect">
            <a:avLst/>
          </a:prstGeom>
        </p:spPr>
      </p:pic>
      <p:sp>
        <p:nvSpPr>
          <p:cNvPr id="8" name="文本框 7"/>
          <p:cNvSpPr txBox="1"/>
          <p:nvPr/>
        </p:nvSpPr>
        <p:spPr>
          <a:xfrm>
            <a:off x="1161787" y="4672625"/>
            <a:ext cx="1614062" cy="400110"/>
          </a:xfrm>
          <a:prstGeom prst="rect">
            <a:avLst/>
          </a:prstGeom>
          <a:noFill/>
        </p:spPr>
        <p:txBody>
          <a:bodyPr wrap="square" rtlCol="0">
            <a:spAutoFit/>
          </a:bodyPr>
          <a:lstStyle/>
          <a:p>
            <a:pPr algn="ctr"/>
            <a:r>
              <a:rPr lang="zh-CN" altLang="en-US" sz="20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喀斯特地貌</a:t>
            </a: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0344" y="2075555"/>
            <a:ext cx="4080052" cy="2482510"/>
          </a:xfrm>
          <a:prstGeom prst="rect">
            <a:avLst/>
          </a:prstGeom>
        </p:spPr>
      </p:pic>
      <p:sp>
        <p:nvSpPr>
          <p:cNvPr id="9" name="文本框 8"/>
          <p:cNvSpPr txBox="1"/>
          <p:nvPr/>
        </p:nvSpPr>
        <p:spPr>
          <a:xfrm>
            <a:off x="5160513" y="4672625"/>
            <a:ext cx="1659713" cy="400110"/>
          </a:xfrm>
          <a:prstGeom prst="rect">
            <a:avLst/>
          </a:prstGeom>
          <a:noFill/>
        </p:spPr>
        <p:txBody>
          <a:bodyPr wrap="square" rtlCol="0">
            <a:spAutoFit/>
          </a:bodyPr>
          <a:lstStyle/>
          <a:p>
            <a:pPr algn="ctr"/>
            <a:r>
              <a:rPr lang="zh-CN" altLang="en-US" sz="20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冰川地貌</a:t>
            </a:r>
          </a:p>
        </p:txBody>
      </p:sp>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b="61020"/>
          <a:stretch>
            <a:fillRect/>
          </a:stretch>
        </p:blipFill>
        <p:spPr>
          <a:xfrm>
            <a:off x="8030395" y="2075555"/>
            <a:ext cx="4146507" cy="2482510"/>
          </a:xfrm>
          <a:prstGeom prst="rect">
            <a:avLst/>
          </a:prstGeom>
        </p:spPr>
      </p:pic>
      <p:sp>
        <p:nvSpPr>
          <p:cNvPr id="11" name="矩形 10"/>
          <p:cNvSpPr/>
          <p:nvPr/>
        </p:nvSpPr>
        <p:spPr>
          <a:xfrm>
            <a:off x="803412" y="836712"/>
            <a:ext cx="10585176" cy="1135054"/>
          </a:xfrm>
          <a:prstGeom prst="rect">
            <a:avLst/>
          </a:prstGeom>
        </p:spPr>
        <p:txBody>
          <a:bodyPr wrap="square">
            <a:spAutoFit/>
          </a:bodyPr>
          <a:lstStyle/>
          <a:p>
            <a:pPr>
              <a:lnSpc>
                <a:spcPct val="150000"/>
              </a:lnSpc>
            </a:pP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我国山川壮美，地表形态多姿多彩。有的地区石灰岩广布，发育出喀斯特地貌；</a:t>
            </a:r>
          </a:p>
          <a:p>
            <a:pPr>
              <a:lnSpc>
                <a:spcPct val="150000"/>
              </a:lnSpc>
            </a:pP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有的地区波涛拍岸，发育出海岸地貌；有的地区高山巍峨，发育出冰川地貌。</a:t>
            </a:r>
          </a:p>
        </p:txBody>
      </p:sp>
      <p:sp>
        <p:nvSpPr>
          <p:cNvPr id="15" name="文本框 14"/>
          <p:cNvSpPr txBox="1"/>
          <p:nvPr/>
        </p:nvSpPr>
        <p:spPr>
          <a:xfrm>
            <a:off x="9537287" y="4672625"/>
            <a:ext cx="1659713" cy="400110"/>
          </a:xfrm>
          <a:prstGeom prst="rect">
            <a:avLst/>
          </a:prstGeom>
          <a:noFill/>
        </p:spPr>
        <p:txBody>
          <a:bodyPr wrap="square" rtlCol="0">
            <a:spAutoFit/>
          </a:bodyPr>
          <a:lstStyle/>
          <a:p>
            <a:pPr algn="ctr"/>
            <a:r>
              <a:rPr lang="zh-CN" altLang="en-US" sz="20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海岸地貌</a:t>
            </a:r>
          </a:p>
        </p:txBody>
      </p:sp>
      <p:sp>
        <p:nvSpPr>
          <p:cNvPr id="16" name="矩形 15"/>
          <p:cNvSpPr/>
          <p:nvPr/>
        </p:nvSpPr>
        <p:spPr>
          <a:xfrm>
            <a:off x="709017" y="5167593"/>
            <a:ext cx="10065405" cy="1135054"/>
          </a:xfrm>
          <a:prstGeom prst="rect">
            <a:avLst/>
          </a:prstGeom>
        </p:spPr>
        <p:txBody>
          <a:bodyPr wrap="square">
            <a:spAutoFit/>
          </a:bodyPr>
          <a:lstStyle/>
          <a:p>
            <a:pPr>
              <a:lnSpc>
                <a:spcPct val="150000"/>
              </a:lnSpc>
            </a:pPr>
            <a:r>
              <a:rPr lang="en-US" altLang="zh-CN"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1. </a:t>
            </a: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说一说，上述地表形态各有什么特点？主要分布在我国哪些地区？</a:t>
            </a:r>
          </a:p>
          <a:p>
            <a:pPr>
              <a:lnSpc>
                <a:spcPct val="150000"/>
              </a:lnSpc>
            </a:pPr>
            <a:r>
              <a:rPr lang="en-US" altLang="zh-CN"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2. </a:t>
            </a: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sym typeface="思源黑体" panose="020B0400000000000000" pitchFamily="34" charset="-122"/>
              </a:rPr>
              <a:t>想一想，究竟是什么原因导致上述地表形态有如此之大的差异呢？</a:t>
            </a:r>
          </a:p>
        </p:txBody>
      </p:sp>
      <p:grpSp>
        <p:nvGrpSpPr>
          <p:cNvPr id="17" name="组合 16"/>
          <p:cNvGrpSpPr/>
          <p:nvPr/>
        </p:nvGrpSpPr>
        <p:grpSpPr>
          <a:xfrm>
            <a:off x="0" y="-178718"/>
            <a:ext cx="1704990" cy="1883708"/>
            <a:chOff x="0" y="-178718"/>
            <a:chExt cx="1704990" cy="1883708"/>
          </a:xfrm>
        </p:grpSpPr>
        <p:sp>
          <p:nvSpPr>
            <p:cNvPr id="18" name="斜纹 17"/>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9" name="文本框 18"/>
            <p:cNvSpPr txBox="1"/>
            <p:nvPr/>
          </p:nvSpPr>
          <p:spPr>
            <a:xfrm rot="18821884">
              <a:off x="-259682" y="387764"/>
              <a:ext cx="1656184" cy="523220"/>
            </a:xfrm>
            <a:prstGeom prst="rect">
              <a:avLst/>
            </a:prstGeom>
            <a:noFill/>
          </p:spPr>
          <p:txBody>
            <a:bodyPr wrap="square" rtlCol="0">
              <a:spAutoFit/>
            </a:bodyPr>
            <a:lstStyle/>
            <a:p>
              <a:pPr algn="ctr"/>
              <a:r>
                <a:rPr lang="zh-CN" altLang="en-US" sz="2800" b="1" dirty="0">
                  <a:latin typeface="思源黑体" panose="020B0400000000000000" pitchFamily="34" charset="-122"/>
                  <a:ea typeface="思源黑体" panose="020B0400000000000000" pitchFamily="34" charset="-122"/>
                  <a:cs typeface="+mn-ea"/>
                  <a:sym typeface="思源黑体" panose="020B0400000000000000" pitchFamily="34" charset="-122"/>
                </a:rPr>
                <a:t>引   入</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l="8667" r="8667"/>
          <a:stretch>
            <a:fillRect/>
          </a:stretch>
        </p:blipFill>
        <p:spPr>
          <a:xfrm>
            <a:off x="0" y="0"/>
            <a:ext cx="12192000" cy="6858000"/>
          </a:xfrm>
          <a:prstGeom prst="rect">
            <a:avLst/>
          </a:prstGeom>
        </p:spPr>
      </p:pic>
      <p:sp>
        <p:nvSpPr>
          <p:cNvPr id="6" name="矩形 5"/>
          <p:cNvSpPr/>
          <p:nvPr/>
        </p:nvSpPr>
        <p:spPr>
          <a:xfrm>
            <a:off x="-2" y="2332"/>
            <a:ext cx="12192002" cy="3426668"/>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3" name="组合 2"/>
          <p:cNvGrpSpPr/>
          <p:nvPr/>
        </p:nvGrpSpPr>
        <p:grpSpPr>
          <a:xfrm>
            <a:off x="747207" y="469315"/>
            <a:ext cx="10678031" cy="1061811"/>
            <a:chOff x="747207" y="469315"/>
            <a:chExt cx="10678031" cy="1061811"/>
          </a:xfrm>
        </p:grpSpPr>
        <p:sp>
          <p:nvSpPr>
            <p:cNvPr id="2" name="矩形 1"/>
            <p:cNvSpPr/>
            <p:nvPr/>
          </p:nvSpPr>
          <p:spPr>
            <a:xfrm>
              <a:off x="983432" y="497890"/>
              <a:ext cx="10441806" cy="941155"/>
            </a:xfrm>
            <a:prstGeom prst="rect">
              <a:avLst/>
            </a:prstGeom>
          </p:spPr>
          <p:txBody>
            <a:bodyPr wrap="square">
              <a:spAutoFit/>
            </a:bodyPr>
            <a:lstStyle/>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在合适的条件下，富含</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Ca(HCO</a:t>
              </a:r>
              <a:r>
                <a:rPr lang="en-US" altLang="zh-CN" sz="20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3</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en-US" altLang="zh-CN"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的地下热水接近或出露于地表时，因</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CO</a:t>
              </a:r>
              <a:r>
                <a:rPr lang="en-US" altLang="zh-CN" sz="20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大量逸出，导致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CaCO</a:t>
              </a:r>
              <a:r>
                <a:rPr lang="en-US" altLang="zh-CN" sz="20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3</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沉积，形成钙华。</a:t>
              </a:r>
            </a:p>
          </p:txBody>
        </p:sp>
        <p:cxnSp>
          <p:nvCxnSpPr>
            <p:cNvPr id="7" name="直接连接符 6"/>
            <p:cNvCxnSpPr/>
            <p:nvPr/>
          </p:nvCxnSpPr>
          <p:spPr>
            <a:xfrm>
              <a:off x="747207" y="469315"/>
              <a:ext cx="0" cy="1061811"/>
            </a:xfrm>
            <a:prstGeom prst="line">
              <a:avLst/>
            </a:prstGeom>
            <a:ln w="28575">
              <a:solidFill>
                <a:srgbClr val="8BFA54"/>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7813" b="7813"/>
          <a:stretch>
            <a:fillRect/>
          </a:stretch>
        </p:blipFill>
        <p:spPr>
          <a:xfrm>
            <a:off x="0" y="0"/>
            <a:ext cx="12192000" cy="6858000"/>
          </a:xfrm>
          <a:prstGeom prst="rect">
            <a:avLst/>
          </a:prstGeom>
          <a:ln>
            <a:noFill/>
          </a:ln>
          <a:effectLst>
            <a:outerShdw blurRad="190500" algn="tl" rotWithShape="0">
              <a:srgbClr val="000000">
                <a:alpha val="70000"/>
              </a:srgbClr>
            </a:outerShdw>
          </a:effectLst>
        </p:spPr>
      </p:pic>
      <p:sp>
        <p:nvSpPr>
          <p:cNvPr id="3" name="矩形 2"/>
          <p:cNvSpPr/>
          <p:nvPr/>
        </p:nvSpPr>
        <p:spPr>
          <a:xfrm>
            <a:off x="0" y="-19050"/>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4367808" y="176400"/>
            <a:ext cx="5256584" cy="470898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30000" b="0" i="0" u="none" strike="noStrike" kern="1200" cap="none" spc="0" normalizeH="0" baseline="0" noProof="0" dirty="0">
                <a:ln>
                  <a:noFill/>
                </a:ln>
                <a:solidFill>
                  <a:prstClr val="white">
                    <a:alpha val="18000"/>
                  </a:prst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a:t>
            </a:r>
          </a:p>
        </p:txBody>
      </p:sp>
      <p:sp>
        <p:nvSpPr>
          <p:cNvPr id="5" name="文本框 4"/>
          <p:cNvSpPr txBox="1"/>
          <p:nvPr/>
        </p:nvSpPr>
        <p:spPr>
          <a:xfrm>
            <a:off x="1415480" y="2204864"/>
            <a:ext cx="9361040" cy="1754326"/>
          </a:xfrm>
          <a:prstGeom prst="rect">
            <a:avLst/>
          </a:prstGeom>
          <a:noFill/>
        </p:spPr>
        <p:txBody>
          <a:bodyPr wrap="square" rtlCol="0">
            <a:spAutoFit/>
          </a:bodyPr>
          <a:lstStyle/>
          <a:p>
            <a:pPr lvl="0" algn="ctr"/>
            <a:r>
              <a:rPr lang="zh-CN" altLang="en-US" sz="54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喀斯特沉积地貌</a:t>
            </a: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地貌是怎么形成的？</a:t>
            </a:r>
            <a:endParaRPr kumimoji="0" lang="en-US" altLang="zh-CN" sz="5400" b="1" i="0" u="none" strike="noStrike" kern="120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587388" y="4904431"/>
            <a:ext cx="10837850" cy="1124585"/>
          </a:xfrm>
          <a:prstGeom prst="rect">
            <a:avLst/>
          </a:prstGeom>
        </p:spPr>
        <p:txBody>
          <a:bodyPr wrap="square">
            <a:spAutoFit/>
          </a:bodyPr>
          <a:lstStyle/>
          <a:p>
            <a:pPr lvl="0" algn="just">
              <a:lnSpc>
                <a:spcPct val="120000"/>
              </a:lnSpc>
            </a:pPr>
            <a:r>
              <a:rPr lang="zh-CN" altLang="en-US" sz="28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溶有碳酸氢钙的水如果受热或遇周围压强突然变小时，其中溶解的碳酸氢钙就会分解，重新变成碳酸钙沉积下来塑造新的地貌。</a:t>
            </a: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150982" y="1407549"/>
            <a:ext cx="5472608" cy="4078605"/>
          </a:xfrm>
          <a:prstGeom prst="rect">
            <a:avLst/>
          </a:prstGeom>
        </p:spPr>
        <p:txBody>
          <a:bodyPr wrap="square">
            <a:spAutoFit/>
          </a:bodyPr>
          <a:lstStyle/>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中国南方喀斯特”于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2007 </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年被收入联合国教科文组织的</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世界遗产名录</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2014 </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年得到增补，现由云南石林、贵州荔波、重庆武隆、广西桂林、贵州施秉、重庆金佛山和广西环江七地的喀斯特地貌组成。“中国南方喀斯特”拥有最为典型的喀斯特地貌类型和雄伟奇特的喀斯特景观，是世界上蔚为壮观的热带至亚热带喀斯特地貌样本。</a:t>
            </a:r>
          </a:p>
        </p:txBody>
      </p:sp>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b="9375"/>
          <a:stretch>
            <a:fillRect/>
          </a:stretch>
        </p:blipFill>
        <p:spPr>
          <a:xfrm>
            <a:off x="0" y="1090578"/>
            <a:ext cx="6144682" cy="4176464"/>
          </a:xfrm>
          <a:prstGeom prst="rect">
            <a:avLst/>
          </a:prstGeom>
        </p:spPr>
      </p:pic>
      <p:grpSp>
        <p:nvGrpSpPr>
          <p:cNvPr id="6" name="组合 5"/>
          <p:cNvGrpSpPr/>
          <p:nvPr/>
        </p:nvGrpSpPr>
        <p:grpSpPr>
          <a:xfrm>
            <a:off x="0" y="-178718"/>
            <a:ext cx="1704990" cy="1883708"/>
            <a:chOff x="0" y="-178718"/>
            <a:chExt cx="1704990" cy="1883708"/>
          </a:xfrm>
        </p:grpSpPr>
        <p:sp>
          <p:nvSpPr>
            <p:cNvPr id="4" name="斜纹 3"/>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文本框 4"/>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312024" y="1388441"/>
            <a:ext cx="5328592" cy="1383712"/>
          </a:xfrm>
          <a:prstGeom prst="rect">
            <a:avLst/>
          </a:prstGeom>
        </p:spPr>
        <p:txBody>
          <a:bodyPr wrap="square">
            <a:spAutoFit/>
          </a:bodyPr>
          <a:lstStyle/>
          <a:p>
            <a:pPr marL="457200" marR="0" lvl="0" indent="-457200" defTabSz="914400" eaLnBrk="1" fontAlgn="auto" latinLnBrk="0" hangingPunct="1">
              <a:lnSpc>
                <a:spcPct val="120000"/>
              </a:lnSpc>
              <a:spcBef>
                <a:spcPts val="0"/>
              </a:spcBef>
              <a:spcAft>
                <a:spcPts val="0"/>
              </a:spcAft>
              <a:buClrTx/>
              <a:buSzTx/>
              <a:buFontTx/>
              <a:buAutoNum type="arabicPeriod"/>
              <a:defRPr/>
            </a:pPr>
            <a:r>
              <a:rPr kumimoji="0" lang="zh-CN" altLang="en-US" sz="2400" b="0" i="0" u="none" strike="noStrike" kern="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在我国地图上标注上述世界遗产地，并归纳“中国南方喀斯特”的分布特点。</a:t>
            </a:r>
          </a:p>
        </p:txBody>
      </p:sp>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b="9375"/>
          <a:stretch>
            <a:fillRect/>
          </a:stretch>
        </p:blipFill>
        <p:spPr>
          <a:xfrm>
            <a:off x="0" y="1340768"/>
            <a:ext cx="6144682" cy="4176464"/>
          </a:xfrm>
          <a:prstGeom prst="rect">
            <a:avLst/>
          </a:prstGeom>
        </p:spPr>
      </p:pic>
      <p:sp>
        <p:nvSpPr>
          <p:cNvPr id="5" name="矩形 4"/>
          <p:cNvSpPr/>
          <p:nvPr/>
        </p:nvSpPr>
        <p:spPr>
          <a:xfrm>
            <a:off x="6708068" y="3501008"/>
            <a:ext cx="4536504" cy="1783886"/>
          </a:xfrm>
          <a:prstGeom prst="rect">
            <a:avLst/>
          </a:prstGeom>
        </p:spPr>
        <p:txBody>
          <a:bodyPr wrap="square">
            <a:spAutoFit/>
          </a:bodyPr>
          <a:lstStyle/>
          <a:p>
            <a:pPr lvl="0" algn="just">
              <a:lnSpc>
                <a:spcPct val="120000"/>
              </a:lnSpc>
            </a:pPr>
            <a:r>
              <a:rPr lang="en-US" altLang="zh-CN"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中国南方喀斯特”主要分布在我国南方的山地、丘陵地区，在西南地区（广西、贵州、重庆、云南等</a:t>
            </a:r>
            <a:r>
              <a:rPr lang="en-US" altLang="zh-CN"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尤为集中。</a:t>
            </a:r>
          </a:p>
        </p:txBody>
      </p:sp>
      <p:grpSp>
        <p:nvGrpSpPr>
          <p:cNvPr id="6" name="组合 5"/>
          <p:cNvGrpSpPr/>
          <p:nvPr/>
        </p:nvGrpSpPr>
        <p:grpSpPr>
          <a:xfrm>
            <a:off x="0" y="-178718"/>
            <a:ext cx="1704990" cy="1883708"/>
            <a:chOff x="0" y="-178718"/>
            <a:chExt cx="1704990" cy="1883708"/>
          </a:xfrm>
        </p:grpSpPr>
        <p:sp>
          <p:nvSpPr>
            <p:cNvPr id="7" name="斜纹 6"/>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文本框 7"/>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312024" y="1388441"/>
            <a:ext cx="5328592" cy="1826910"/>
          </a:xfrm>
          <a:prstGeom prst="rect">
            <a:avLst/>
          </a:prstGeom>
        </p:spPr>
        <p:txBody>
          <a:bodyPr wrap="square">
            <a:spAutoFit/>
          </a:bodyPr>
          <a:lstStyle/>
          <a:p>
            <a:pPr marL="0" marR="0" lvl="0" indent="0" defTabSz="914400" eaLnBrk="1" fontAlgn="auto" latinLnBrk="0" hangingPunct="1">
              <a:lnSpc>
                <a:spcPct val="120000"/>
              </a:lnSpc>
              <a:spcBef>
                <a:spcPts val="0"/>
              </a:spcBef>
              <a:spcAft>
                <a:spcPts val="0"/>
              </a:spcAft>
              <a:buClrTx/>
              <a:buSzTx/>
              <a:buFontTx/>
              <a:buNone/>
              <a:defRPr/>
            </a:pPr>
            <a:r>
              <a:rPr kumimoji="0" lang="en-US" altLang="zh-CN" sz="2400" b="0" i="0" u="none" strike="noStrike" kern="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2. </a:t>
            </a:r>
            <a:r>
              <a:rPr kumimoji="0" lang="zh-CN" altLang="en-US" sz="2400" b="0" i="0" u="none" strike="noStrike" kern="0" cap="none" spc="0" normalizeH="0" baseline="0" noProof="0" dirty="0">
                <a:ln>
                  <a:noFill/>
                </a:ln>
                <a:solidFill>
                  <a:prstClr val="black"/>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在上述世界自然遗产地，形成了地表、地下两重美丽的风景线。结合所学知识，试列举喀斯特地貌地表、地下景观各三例，并描述其特点。</a:t>
            </a:r>
          </a:p>
        </p:txBody>
      </p:sp>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b="9375"/>
          <a:stretch>
            <a:fillRect/>
          </a:stretch>
        </p:blipFill>
        <p:spPr>
          <a:xfrm>
            <a:off x="0" y="1340768"/>
            <a:ext cx="6144682" cy="4176464"/>
          </a:xfrm>
          <a:prstGeom prst="rect">
            <a:avLst/>
          </a:prstGeom>
        </p:spPr>
      </p:pic>
      <p:sp>
        <p:nvSpPr>
          <p:cNvPr id="2" name="矩形 1"/>
          <p:cNvSpPr/>
          <p:nvPr/>
        </p:nvSpPr>
        <p:spPr>
          <a:xfrm>
            <a:off x="6456040" y="3652106"/>
            <a:ext cx="4969198" cy="1863725"/>
          </a:xfrm>
          <a:prstGeom prst="rect">
            <a:avLst/>
          </a:prstGeom>
        </p:spPr>
        <p:txBody>
          <a:bodyPr wrap="square">
            <a:spAutoFit/>
          </a:bodyPr>
          <a:lstStyle/>
          <a:p>
            <a:pPr marL="342900" lvl="0" indent="-342900">
              <a:lnSpc>
                <a:spcPct val="12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地表景观：石林、峰林、天生桥、钙化坝、钙化湖等。</a:t>
            </a:r>
          </a:p>
          <a:p>
            <a:pPr marL="342900" lvl="0" indent="-342900">
              <a:lnSpc>
                <a:spcPct val="12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地下景观：溶洞、石钟乳、石笋、石柱等。</a:t>
            </a: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文本框 32"/>
          <p:cNvSpPr txBox="1"/>
          <p:nvPr/>
        </p:nvSpPr>
        <p:spPr>
          <a:xfrm>
            <a:off x="4737951" y="1113005"/>
            <a:ext cx="2592288" cy="2595775"/>
          </a:xfrm>
          <a:prstGeom prst="rect">
            <a:avLst/>
          </a:prstGeom>
          <a:noFill/>
        </p:spPr>
        <p:txBody>
          <a:bodyPr wrap="square" rtlCol="0">
            <a:spAutoFit/>
          </a:bodyPr>
          <a:lstStyle/>
          <a:p>
            <a:pPr algn="ctr">
              <a:lnSpc>
                <a:spcPct val="120000"/>
              </a:lnSpc>
            </a:pPr>
            <a:r>
              <a:rPr lang="en-US" altLang="zh-CN"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2</a:t>
            </a:r>
            <a:endParaRPr lang="zh-CN" altLang="en-US"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32" name="图片 31"/>
          <p:cNvPicPr>
            <a:picLocks noChangeAspect="1"/>
          </p:cNvPicPr>
          <p:nvPr/>
        </p:nvPicPr>
        <p:blipFill>
          <a:blip r:embed="rId2">
            <a:extLst>
              <a:ext uri="{28A0092B-C50C-407E-A947-70E740481C1C}">
                <a14:useLocalDpi xmlns:a14="http://schemas.microsoft.com/office/drawing/2010/main" val="0"/>
              </a:ext>
            </a:extLst>
          </a:blip>
          <a:srcRect l="22507" t="11561" r="20856" b="36846"/>
          <a:stretch>
            <a:fillRect/>
          </a:stretch>
        </p:blipFill>
        <p:spPr>
          <a:xfrm>
            <a:off x="3249989" y="792850"/>
            <a:ext cx="5862931" cy="3538284"/>
          </a:xfrm>
          <a:custGeom>
            <a:avLst/>
            <a:gdLst>
              <a:gd name="connsiteX0" fmla="*/ 5611039 w 5862931"/>
              <a:gd name="connsiteY0" fmla="*/ 1342849 h 3538284"/>
              <a:gd name="connsiteX1" fmla="*/ 5818068 w 5862931"/>
              <a:gd name="connsiteY1" fmla="*/ 1448121 h 3538284"/>
              <a:gd name="connsiteX2" fmla="*/ 5757621 w 5862931"/>
              <a:gd name="connsiteY2" fmla="*/ 1792604 h 3538284"/>
              <a:gd name="connsiteX3" fmla="*/ 3332897 w 5862931"/>
              <a:gd name="connsiteY3" fmla="*/ 3493421 h 3538284"/>
              <a:gd name="connsiteX4" fmla="*/ 2988413 w 5862931"/>
              <a:gd name="connsiteY4" fmla="*/ 3432974 h 3538284"/>
              <a:gd name="connsiteX5" fmla="*/ 3048860 w 5862931"/>
              <a:gd name="connsiteY5" fmla="*/ 3088491 h 3538284"/>
              <a:gd name="connsiteX6" fmla="*/ 5473585 w 5862931"/>
              <a:gd name="connsiteY6" fmla="*/ 1387674 h 3538284"/>
              <a:gd name="connsiteX7" fmla="*/ 5611039 w 5862931"/>
              <a:gd name="connsiteY7" fmla="*/ 1342849 h 3538284"/>
              <a:gd name="connsiteX8" fmla="*/ 2667490 w 5862931"/>
              <a:gd name="connsiteY8" fmla="*/ 39 h 3538284"/>
              <a:gd name="connsiteX9" fmla="*/ 2874519 w 5862931"/>
              <a:gd name="connsiteY9" fmla="*/ 105312 h 3538284"/>
              <a:gd name="connsiteX10" fmla="*/ 2814073 w 5862931"/>
              <a:gd name="connsiteY10" fmla="*/ 449795 h 3538284"/>
              <a:gd name="connsiteX11" fmla="*/ 389348 w 5862931"/>
              <a:gd name="connsiteY11" fmla="*/ 2150612 h 3538284"/>
              <a:gd name="connsiteX12" fmla="*/ 44865 w 5862931"/>
              <a:gd name="connsiteY12" fmla="*/ 2090166 h 3538284"/>
              <a:gd name="connsiteX13" fmla="*/ 105311 w 5862931"/>
              <a:gd name="connsiteY13" fmla="*/ 1745682 h 3538284"/>
              <a:gd name="connsiteX14" fmla="*/ 2530036 w 5862931"/>
              <a:gd name="connsiteY14" fmla="*/ 44866 h 3538284"/>
              <a:gd name="connsiteX15" fmla="*/ 2667490 w 5862931"/>
              <a:gd name="connsiteY15" fmla="*/ 39 h 353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62931" h="3538284">
                <a:moveTo>
                  <a:pt x="5611039" y="1342849"/>
                </a:moveTo>
                <a:cubicBezTo>
                  <a:pt x="5690416" y="1341456"/>
                  <a:pt x="5769046" y="1378234"/>
                  <a:pt x="5818068" y="1448121"/>
                </a:cubicBezTo>
                <a:cubicBezTo>
                  <a:pt x="5896502" y="1559939"/>
                  <a:pt x="5869439" y="1714170"/>
                  <a:pt x="5757621" y="1792604"/>
                </a:cubicBezTo>
                <a:lnTo>
                  <a:pt x="3332897" y="3493421"/>
                </a:lnTo>
                <a:cubicBezTo>
                  <a:pt x="3221079" y="3571855"/>
                  <a:pt x="3066848" y="3544792"/>
                  <a:pt x="2988413" y="3432974"/>
                </a:cubicBezTo>
                <a:cubicBezTo>
                  <a:pt x="2909979" y="3321156"/>
                  <a:pt x="2937042" y="3166925"/>
                  <a:pt x="3048860" y="3088491"/>
                </a:cubicBezTo>
                <a:lnTo>
                  <a:pt x="5473585" y="1387674"/>
                </a:lnTo>
                <a:cubicBezTo>
                  <a:pt x="5515516" y="1358261"/>
                  <a:pt x="5563412" y="1343685"/>
                  <a:pt x="5611039" y="1342849"/>
                </a:cubicBezTo>
                <a:close/>
                <a:moveTo>
                  <a:pt x="2667490" y="39"/>
                </a:moveTo>
                <a:cubicBezTo>
                  <a:pt x="2746868" y="-1354"/>
                  <a:pt x="2825498" y="35426"/>
                  <a:pt x="2874519" y="105312"/>
                </a:cubicBezTo>
                <a:cubicBezTo>
                  <a:pt x="2952954" y="217130"/>
                  <a:pt x="2925891" y="371361"/>
                  <a:pt x="2814073" y="449795"/>
                </a:cubicBezTo>
                <a:lnTo>
                  <a:pt x="389348" y="2150612"/>
                </a:lnTo>
                <a:cubicBezTo>
                  <a:pt x="277530" y="2229046"/>
                  <a:pt x="123299" y="2201983"/>
                  <a:pt x="44865" y="2090166"/>
                </a:cubicBezTo>
                <a:cubicBezTo>
                  <a:pt x="-33570" y="1978348"/>
                  <a:pt x="-6508" y="1824116"/>
                  <a:pt x="105311" y="1745682"/>
                </a:cubicBezTo>
                <a:lnTo>
                  <a:pt x="2530036" y="44866"/>
                </a:lnTo>
                <a:cubicBezTo>
                  <a:pt x="2571968" y="15453"/>
                  <a:pt x="2619864" y="875"/>
                  <a:pt x="2667490" y="39"/>
                </a:cubicBezTo>
                <a:close/>
              </a:path>
            </a:pathLst>
          </a:custGeom>
        </p:spPr>
      </p:pic>
      <p:sp>
        <p:nvSpPr>
          <p:cNvPr id="4" name="文本框 3"/>
          <p:cNvSpPr txBox="1"/>
          <p:nvPr/>
        </p:nvSpPr>
        <p:spPr>
          <a:xfrm>
            <a:off x="5404254" y="2247747"/>
            <a:ext cx="1370922" cy="1031693"/>
          </a:xfrm>
          <a:prstGeom prst="rect">
            <a:avLst/>
          </a:prstGeom>
          <a:noFill/>
        </p:spPr>
        <p:txBody>
          <a:bodyPr wrap="square" rtlCol="0">
            <a:spAutoFit/>
          </a:bodyPr>
          <a:lstStyle/>
          <a:p>
            <a:pPr marL="0" marR="0" lvl="0" indent="0" algn="ctr" defTabSz="914400" eaLnBrk="1" fontAlgn="auto" latinLnBrk="0" hangingPunct="1">
              <a:lnSpc>
                <a:spcPct val="120000"/>
              </a:lnSpc>
              <a:buClrTx/>
              <a:buSzTx/>
              <a:buFontTx/>
              <a:buNone/>
              <a:defRPr/>
            </a:pPr>
            <a:r>
              <a:rPr kumimoji="0" lang="en-US" altLang="zh-CN" sz="2800" b="1" i="0" u="none" strike="noStrike" kern="0" cap="none" spc="0" normalizeH="0" baseline="0" noProof="0" dirty="0">
                <a:ln>
                  <a:noFill/>
                </a:ln>
                <a:solidFill>
                  <a:srgbClr val="8BFA54"/>
                </a:solidFill>
                <a:effectLst>
                  <a:outerShdw blurRad="38100" dist="38100" dir="2700000" algn="tl">
                    <a:srgbClr val="000000">
                      <a:alpha val="43137"/>
                    </a:srgbClr>
                  </a:outerShdw>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PART TWO</a:t>
            </a:r>
            <a:endParaRPr kumimoji="0" lang="zh-CN" altLang="en-US" sz="2800" b="1" i="0" u="none" strike="noStrike" kern="0" cap="none" spc="0" normalizeH="0" baseline="0" noProof="0" dirty="0">
              <a:ln>
                <a:noFill/>
              </a:ln>
              <a:solidFill>
                <a:srgbClr val="8BFA54"/>
              </a:solidFill>
              <a:effectLst>
                <a:outerShdw blurRad="38100" dist="38100" dir="2700000" algn="tl">
                  <a:srgbClr val="000000">
                    <a:alpha val="43137"/>
                  </a:srgbClr>
                </a:outerShdw>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9" name="组合 8"/>
          <p:cNvGrpSpPr/>
          <p:nvPr/>
        </p:nvGrpSpPr>
        <p:grpSpPr>
          <a:xfrm>
            <a:off x="4278945" y="4379596"/>
            <a:ext cx="3112509" cy="723916"/>
            <a:chOff x="5000299" y="4936479"/>
            <a:chExt cx="3112509" cy="723916"/>
          </a:xfrm>
        </p:grpSpPr>
        <p:sp>
          <p:nvSpPr>
            <p:cNvPr id="24" name="文本框 23"/>
            <p:cNvSpPr txBox="1"/>
            <p:nvPr/>
          </p:nvSpPr>
          <p:spPr>
            <a:xfrm>
              <a:off x="500029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48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海</a:t>
              </a:r>
            </a:p>
          </p:txBody>
        </p:sp>
        <p:sp>
          <p:nvSpPr>
            <p:cNvPr id="25" name="文本框 24"/>
            <p:cNvSpPr txBox="1"/>
            <p:nvPr/>
          </p:nvSpPr>
          <p:spPr>
            <a:xfrm>
              <a:off x="583997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480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岸</a:t>
              </a:r>
            </a:p>
          </p:txBody>
        </p:sp>
        <p:sp>
          <p:nvSpPr>
            <p:cNvPr id="29" name="文本框 28"/>
            <p:cNvSpPr txBox="1"/>
            <p:nvPr/>
          </p:nvSpPr>
          <p:spPr>
            <a:xfrm>
              <a:off x="665086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48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地</a:t>
              </a:r>
            </a:p>
          </p:txBody>
        </p:sp>
        <p:sp>
          <p:nvSpPr>
            <p:cNvPr id="30" name="文本框 29"/>
            <p:cNvSpPr txBox="1"/>
            <p:nvPr/>
          </p:nvSpPr>
          <p:spPr>
            <a:xfrm>
              <a:off x="7497255"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48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貌</a:t>
              </a:r>
            </a:p>
          </p:txBody>
        </p:sp>
      </p:grpSp>
      <p:sp>
        <p:nvSpPr>
          <p:cNvPr id="11" name="矩形 10"/>
          <p:cNvSpPr/>
          <p:nvPr/>
        </p:nvSpPr>
        <p:spPr>
          <a:xfrm>
            <a:off x="4191926" y="5294413"/>
            <a:ext cx="3344234" cy="363818"/>
          </a:xfrm>
          <a:prstGeom prst="rect">
            <a:avLst/>
          </a:prstGeom>
        </p:spPr>
        <p:txBody>
          <a:bodyPr wrap="square">
            <a:spAutoFit/>
          </a:bodyPr>
          <a:lstStyle/>
          <a:p>
            <a:pPr algn="dist">
              <a:lnSpc>
                <a:spcPct val="120000"/>
              </a:lnSpc>
            </a:pPr>
            <a:r>
              <a:rPr lang="en-US" altLang="zh-CN" spc="3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COASTAL LANDFORM</a:t>
            </a:r>
            <a:endParaRPr lang="zh-CN" altLang="en-US" spc="3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t="7547" b="7547"/>
          <a:stretch>
            <a:fillRect/>
          </a:stretch>
        </p:blipFill>
        <p:spPr>
          <a:xfrm>
            <a:off x="-10840" y="0"/>
            <a:ext cx="12202840" cy="6864098"/>
          </a:xfrm>
          <a:prstGeom prst="rect">
            <a:avLst/>
          </a:prstGeom>
        </p:spPr>
      </p:pic>
      <p:sp>
        <p:nvSpPr>
          <p:cNvPr id="4" name="矩形 3"/>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PA_文本框 9"/>
          <p:cNvSpPr txBox="1"/>
          <p:nvPr>
            <p:custDataLst>
              <p:tags r:id="rId1"/>
            </p:custDataLst>
          </p:nvPr>
        </p:nvSpPr>
        <p:spPr>
          <a:xfrm>
            <a:off x="5791748" y="139120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lnSpc>
                <a:spcPct val="120000"/>
              </a:lnSpc>
            </a:pPr>
            <a:endParaRPr lang="zh-CN" altLang="en-US" sz="1380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PA_文本框 9"/>
          <p:cNvSpPr txBox="1"/>
          <p:nvPr>
            <p:custDataLst>
              <p:tags r:id="rId2"/>
            </p:custDataLst>
          </p:nvPr>
        </p:nvSpPr>
        <p:spPr>
          <a:xfrm rot="10800000">
            <a:off x="5732312" y="4524492"/>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lnSpc>
                <a:spcPct val="120000"/>
              </a:lnSpc>
            </a:pPr>
            <a:endParaRPr lang="zh-CN" altLang="en-US" sz="1380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3431704" y="3075344"/>
            <a:ext cx="5622052" cy="514628"/>
          </a:xfrm>
          <a:prstGeom prst="rect">
            <a:avLst/>
          </a:prstGeom>
        </p:spPr>
        <p:txBody>
          <a:bodyPr wrap="non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海岸带：</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是指陆地与海洋交接的地带。</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t="7547" b="7547"/>
          <a:stretch>
            <a:fillRect/>
          </a:stretch>
        </p:blipFill>
        <p:spPr>
          <a:xfrm>
            <a:off x="-10840" y="0"/>
            <a:ext cx="12202840" cy="6864098"/>
          </a:xfrm>
          <a:prstGeom prst="rect">
            <a:avLst/>
          </a:prstGeom>
        </p:spPr>
      </p:pic>
      <p:sp>
        <p:nvSpPr>
          <p:cNvPr id="4" name="矩形 3"/>
          <p:cNvSpPr/>
          <p:nvPr/>
        </p:nvSpPr>
        <p:spPr>
          <a:xfrm>
            <a:off x="-10840" y="0"/>
            <a:ext cx="1220284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PA_文本框 9"/>
          <p:cNvSpPr txBox="1"/>
          <p:nvPr>
            <p:custDataLst>
              <p:tags r:id="rId1"/>
            </p:custDataLst>
          </p:nvPr>
        </p:nvSpPr>
        <p:spPr>
          <a:xfrm>
            <a:off x="5791748" y="139120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PA_文本框 9"/>
          <p:cNvSpPr txBox="1"/>
          <p:nvPr>
            <p:custDataLst>
              <p:tags r:id="rId2"/>
            </p:custDataLst>
          </p:nvPr>
        </p:nvSpPr>
        <p:spPr>
          <a:xfrm rot="10800000">
            <a:off x="5732312" y="4524492"/>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矩形 6"/>
          <p:cNvSpPr/>
          <p:nvPr/>
        </p:nvSpPr>
        <p:spPr>
          <a:xfrm>
            <a:off x="685392" y="2902702"/>
            <a:ext cx="10821217" cy="971356"/>
          </a:xfrm>
          <a:prstGeom prst="rect">
            <a:avLst/>
          </a:prstGeom>
        </p:spPr>
        <p:txBody>
          <a:bodyPr wrap="square">
            <a:spAutoFit/>
          </a:bodyPr>
          <a:lstStyle/>
          <a:p>
            <a:pPr algn="ct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形成</a:t>
            </a:r>
            <a:endParaRPr lang="en-US" altLang="zh-CN"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algn="ct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海岸在构造运动、海水运动、生物作用和气候因素等共同作用下所形成的。</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2">
            <a:extLst>
              <a:ext uri="{28A0092B-C50C-407E-A947-70E740481C1C}">
                <a14:useLocalDpi xmlns:a14="http://schemas.microsoft.com/office/drawing/2010/main" val="0"/>
              </a:ext>
            </a:extLst>
          </a:blip>
          <a:srcRect t="6487" b="6487"/>
          <a:stretch>
            <a:fillRect/>
          </a:stretch>
        </p:blipFill>
        <p:spPr>
          <a:xfrm>
            <a:off x="-1" y="-58506"/>
            <a:ext cx="12296009" cy="6916505"/>
          </a:xfrm>
          <a:prstGeom prst="rect">
            <a:avLst/>
          </a:prstGeom>
        </p:spPr>
      </p:pic>
      <p:sp>
        <p:nvSpPr>
          <p:cNvPr id="3" name="矩形 2"/>
          <p:cNvSpPr/>
          <p:nvPr/>
        </p:nvSpPr>
        <p:spPr>
          <a:xfrm>
            <a:off x="-52004" y="-58505"/>
            <a:ext cx="12348012" cy="6926822"/>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 name="组合 1"/>
          <p:cNvGrpSpPr/>
          <p:nvPr/>
        </p:nvGrpSpPr>
        <p:grpSpPr>
          <a:xfrm>
            <a:off x="2531120" y="1739342"/>
            <a:ext cx="2611353" cy="3672408"/>
            <a:chOff x="2351584" y="2099233"/>
            <a:chExt cx="2611353" cy="3672408"/>
          </a:xfrm>
        </p:grpSpPr>
        <p:sp>
          <p:nvSpPr>
            <p:cNvPr id="5" name="矩形 4"/>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p:spPr>
          <p:txBody>
            <a:bodyPr wrap="none">
              <a:spAutoFit/>
            </a:bodyPr>
            <a:lstStyle/>
            <a:p>
              <a:pPr lvl="0">
                <a:lnSpc>
                  <a:spcPct val="120000"/>
                </a:lnSpc>
              </a:pPr>
              <a:r>
                <a:rPr lang="zh-CN" altLang="en-US" sz="32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海蚀地貌</a:t>
              </a:r>
            </a:p>
          </p:txBody>
        </p:sp>
        <p:sp>
          <p:nvSpPr>
            <p:cNvPr id="7" name="矩形 6"/>
            <p:cNvSpPr/>
            <p:nvPr/>
          </p:nvSpPr>
          <p:spPr>
            <a:xfrm>
              <a:off x="2519263" y="2928638"/>
              <a:ext cx="2275994" cy="1383712"/>
            </a:xfrm>
            <a:prstGeom prst="rect">
              <a:avLst/>
            </a:prstGeom>
          </p:spPr>
          <p:txBody>
            <a:bodyPr wrap="square">
              <a:spAutoFit/>
            </a:bodyPr>
            <a:lstStyle/>
            <a:p>
              <a:pPr lvl="0" algn="ctr">
                <a:lnSpc>
                  <a:spcPct val="120000"/>
                </a:lnSpc>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海蚀崖</a:t>
              </a:r>
            </a:p>
            <a:p>
              <a:pPr lvl="0" algn="ctr">
                <a:lnSpc>
                  <a:spcPct val="120000"/>
                </a:lnSpc>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海蚀平台</a:t>
              </a:r>
            </a:p>
            <a:p>
              <a:pPr lvl="0" algn="ctr">
                <a:lnSpc>
                  <a:spcPct val="120000"/>
                </a:lnSpc>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海蚀柱</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 name="组合 8"/>
          <p:cNvGrpSpPr/>
          <p:nvPr/>
        </p:nvGrpSpPr>
        <p:grpSpPr>
          <a:xfrm>
            <a:off x="7355656" y="1736338"/>
            <a:ext cx="2611353" cy="3672408"/>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p>
          </p:txBody>
        </p:sp>
        <p:sp>
          <p:nvSpPr>
            <p:cNvPr id="24" name="矩形 23"/>
            <p:cNvSpPr/>
            <p:nvPr/>
          </p:nvSpPr>
          <p:spPr>
            <a:xfrm>
              <a:off x="7343799" y="2925634"/>
              <a:ext cx="2275994" cy="1383712"/>
            </a:xfrm>
            <a:prstGeom prst="rect">
              <a:avLst/>
            </a:prstGeom>
          </p:spPr>
          <p:txBody>
            <a:bodyPr wrap="square">
              <a:spAutoFit/>
            </a:bodyPr>
            <a:lstStyle/>
            <a:p>
              <a:pPr lvl="0" algn="just">
                <a:lnSpc>
                  <a:spcPct val="120000"/>
                </a:lnSpc>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包括海滩、沙嘴、离岸堤、水下沙坝等。</a:t>
              </a: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4926449" y="404813"/>
            <a:ext cx="2339102" cy="564898"/>
            <a:chOff x="4746913" y="764704"/>
            <a:chExt cx="2339102" cy="564898"/>
          </a:xfrm>
        </p:grpSpPr>
        <p:sp>
          <p:nvSpPr>
            <p:cNvPr id="10" name="矩形 9"/>
            <p:cNvSpPr/>
            <p:nvPr/>
          </p:nvSpPr>
          <p:spPr>
            <a:xfrm>
              <a:off x="4746913" y="764704"/>
              <a:ext cx="2339102" cy="514628"/>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海岸地貌分类</a:t>
              </a:r>
            </a:p>
          </p:txBody>
        </p:sp>
        <p:cxnSp>
          <p:nvCxnSpPr>
            <p:cNvPr id="15" name="直接连接符 14"/>
            <p:cNvCxnSpPr/>
            <p:nvPr/>
          </p:nvCxnSpPr>
          <p:spPr>
            <a:xfrm>
              <a:off x="4834045" y="1329602"/>
              <a:ext cx="216483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par>
                                <p:cTn id="8" presetID="22" presetClass="entr" presetSubtype="1"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up)">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2">
            <a:extLst>
              <a:ext uri="{28A0092B-C50C-407E-A947-70E740481C1C}">
                <a14:useLocalDpi xmlns:a14="http://schemas.microsoft.com/office/drawing/2010/main" val="0"/>
              </a:ext>
            </a:extLst>
          </a:blip>
          <a:srcRect t="6487" r="846" b="6487"/>
          <a:stretch>
            <a:fillRect/>
          </a:stretch>
        </p:blipFill>
        <p:spPr>
          <a:xfrm>
            <a:off x="-1" y="-58506"/>
            <a:ext cx="12192001" cy="6916505"/>
          </a:xfrm>
          <a:prstGeom prst="rect">
            <a:avLst/>
          </a:prstGeom>
        </p:spPr>
      </p:pic>
      <p:sp>
        <p:nvSpPr>
          <p:cNvPr id="3" name="矩形 2"/>
          <p:cNvSpPr/>
          <p:nvPr/>
        </p:nvSpPr>
        <p:spPr>
          <a:xfrm>
            <a:off x="0" y="-58506"/>
            <a:ext cx="12207777" cy="6916506"/>
          </a:xfrm>
          <a:prstGeom prst="rect">
            <a:avLst/>
          </a:prstGeom>
          <a:solidFill>
            <a:srgbClr val="000000">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 name="组合 1"/>
          <p:cNvGrpSpPr/>
          <p:nvPr/>
        </p:nvGrpSpPr>
        <p:grpSpPr>
          <a:xfrm>
            <a:off x="2351584" y="2099233"/>
            <a:ext cx="2611353" cy="3672408"/>
            <a:chOff x="2351584" y="2099233"/>
            <a:chExt cx="2611353" cy="3672408"/>
          </a:xfrm>
        </p:grpSpPr>
        <p:sp>
          <p:nvSpPr>
            <p:cNvPr id="5" name="矩形 4"/>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海蚀地貌</a:t>
              </a:r>
            </a:p>
          </p:txBody>
        </p:sp>
        <p:sp>
          <p:nvSpPr>
            <p:cNvPr id="7" name="矩形 6"/>
            <p:cNvSpPr/>
            <p:nvPr/>
          </p:nvSpPr>
          <p:spPr>
            <a:xfrm>
              <a:off x="2519263" y="2928638"/>
              <a:ext cx="2275994" cy="1383712"/>
            </a:xfrm>
            <a:prstGeom prst="rect">
              <a:avLst/>
            </a:prstGeom>
          </p:spPr>
          <p:txBody>
            <a:bodyPr wrap="square">
              <a:spAutoFit/>
            </a:bodyPr>
            <a:lstStyle/>
            <a:p>
              <a:pPr marL="0" marR="0" lvl="0" indent="0" algn="ctr"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海蚀崖</a:t>
              </a:r>
            </a:p>
            <a:p>
              <a:pPr marL="0" marR="0" lvl="0" indent="0" algn="ctr"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海蚀平台</a:t>
              </a:r>
            </a:p>
            <a:p>
              <a:pPr marL="0" marR="0" lvl="0" indent="0" algn="ctr"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海蚀柱</a:t>
              </a: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 name="矩形 17"/>
          <p:cNvSpPr/>
          <p:nvPr/>
        </p:nvSpPr>
        <p:spPr>
          <a:xfrm>
            <a:off x="7176120" y="2096229"/>
            <a:ext cx="2611353" cy="36724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p>
        </p:txBody>
      </p:sp>
      <p:sp>
        <p:nvSpPr>
          <p:cNvPr id="24" name="矩形 23"/>
          <p:cNvSpPr/>
          <p:nvPr/>
        </p:nvSpPr>
        <p:spPr>
          <a:xfrm>
            <a:off x="7343799" y="2925634"/>
            <a:ext cx="2275994" cy="1383712"/>
          </a:xfrm>
          <a:prstGeom prst="rect">
            <a:avLst/>
          </a:prstGeom>
        </p:spPr>
        <p:txBody>
          <a:bodyPr wrap="square">
            <a:spAutoFit/>
          </a:bodyPr>
          <a:lstStyle/>
          <a:p>
            <a:pPr marL="0" marR="0" lvl="0" indent="0" algn="just" defTabSz="914400" eaLnBrk="1" fontAlgn="auto" latinLnBrk="0" hangingPunct="1">
              <a:lnSpc>
                <a:spcPct val="120000"/>
              </a:lnSpc>
              <a:buClrTx/>
              <a:buSzTx/>
              <a:buFontTx/>
              <a:buNone/>
              <a:defRPr/>
            </a:pPr>
            <a:r>
              <a:rPr kumimoji="0" lang="zh-CN" altLang="en-US" sz="2400" b="0" i="0" u="none" strike="noStrike" kern="0" cap="none" spc="0" normalizeH="0" baseline="0" noProof="0" dirty="0">
                <a:ln>
                  <a:noFill/>
                </a:ln>
                <a:solidFill>
                  <a:schemeClr val="bg1">
                    <a:lumMod val="9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包括海滩、沙嘴、离岸堤、水下沙坝等。</a:t>
            </a: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p:nvGrpSpPr>
        <p:grpSpPr>
          <a:xfrm>
            <a:off x="4926449" y="764704"/>
            <a:ext cx="2339102" cy="564898"/>
            <a:chOff x="4746913" y="764704"/>
            <a:chExt cx="2339102" cy="564898"/>
          </a:xfrm>
        </p:grpSpPr>
        <p:sp>
          <p:nvSpPr>
            <p:cNvPr id="16" name="矩形 15"/>
            <p:cNvSpPr/>
            <p:nvPr/>
          </p:nvSpPr>
          <p:spPr>
            <a:xfrm>
              <a:off x="4746913" y="764704"/>
              <a:ext cx="2339102" cy="514628"/>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海岸地貌分类</a:t>
              </a:r>
            </a:p>
          </p:txBody>
        </p:sp>
        <p:cxnSp>
          <p:nvCxnSpPr>
            <p:cNvPr id="17" name="直接连接符 16"/>
            <p:cNvCxnSpPr/>
            <p:nvPr/>
          </p:nvCxnSpPr>
          <p:spPr>
            <a:xfrm>
              <a:off x="4834045" y="1329602"/>
              <a:ext cx="216483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rcRect t="24401" b="42429"/>
          <a:stretch>
            <a:fillRect/>
          </a:stretch>
        </p:blipFill>
        <p:spPr>
          <a:xfrm>
            <a:off x="91232" y="67125"/>
            <a:ext cx="12072664" cy="2252484"/>
          </a:xfrm>
          <a:custGeom>
            <a:avLst/>
            <a:gdLst>
              <a:gd name="connsiteX0" fmla="*/ 0 w 12192000"/>
              <a:gd name="connsiteY0" fmla="*/ 0 h 2274749"/>
              <a:gd name="connsiteX1" fmla="*/ 12192000 w 12192000"/>
              <a:gd name="connsiteY1" fmla="*/ 0 h 2274749"/>
              <a:gd name="connsiteX2" fmla="*/ 12192000 w 12192000"/>
              <a:gd name="connsiteY2" fmla="*/ 2274749 h 2274749"/>
              <a:gd name="connsiteX3" fmla="*/ 0 w 12192000"/>
              <a:gd name="connsiteY3" fmla="*/ 2274749 h 2274749"/>
            </a:gdLst>
            <a:ahLst/>
            <a:cxnLst>
              <a:cxn ang="0">
                <a:pos x="connsiteX0" y="connsiteY0"/>
              </a:cxn>
              <a:cxn ang="0">
                <a:pos x="connsiteX1" y="connsiteY1"/>
              </a:cxn>
              <a:cxn ang="0">
                <a:pos x="connsiteX2" y="connsiteY2"/>
              </a:cxn>
              <a:cxn ang="0">
                <a:pos x="connsiteX3" y="connsiteY3"/>
              </a:cxn>
            </a:cxnLst>
            <a:rect l="l" t="t" r="r" b="b"/>
            <a:pathLst>
              <a:path w="12192000" h="2274749">
                <a:moveTo>
                  <a:pt x="0" y="0"/>
                </a:moveTo>
                <a:lnTo>
                  <a:pt x="12192000" y="0"/>
                </a:lnTo>
                <a:lnTo>
                  <a:pt x="12192000" y="2274749"/>
                </a:lnTo>
                <a:lnTo>
                  <a:pt x="0" y="2274749"/>
                </a:lnTo>
                <a:close/>
              </a:path>
            </a:pathLst>
          </a:custGeom>
          <a:ln w="76200">
            <a:solidFill>
              <a:schemeClr val="tx1"/>
            </a:solidFill>
          </a:ln>
        </p:spPr>
      </p:pic>
      <p:sp>
        <p:nvSpPr>
          <p:cNvPr id="9" name="文本框 8"/>
          <p:cNvSpPr txBox="1"/>
          <p:nvPr/>
        </p:nvSpPr>
        <p:spPr>
          <a:xfrm>
            <a:off x="-346249" y="620471"/>
            <a:ext cx="2226024" cy="2646878"/>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6600" b="0" i="0" u="none" strike="noStrike" kern="0" cap="none" spc="0" normalizeH="0" baseline="0" noProof="0" dirty="0">
                <a:ln>
                  <a:noFill/>
                </a:ln>
                <a:solidFill>
                  <a:schemeClr val="bg1">
                    <a:alpha val="81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1</a:t>
            </a:r>
            <a:endParaRPr kumimoji="0" lang="zh-CN" altLang="en-US" sz="16600" b="0" i="0" u="none" strike="noStrike" kern="0" cap="none" spc="0" normalizeH="0" baseline="0" noProof="0" dirty="0">
              <a:ln>
                <a:noFill/>
              </a:ln>
              <a:solidFill>
                <a:schemeClr val="bg1">
                  <a:alpha val="81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6" name="图片 5"/>
          <p:cNvPicPr>
            <a:picLocks noChangeAspect="1"/>
          </p:cNvPicPr>
          <p:nvPr/>
        </p:nvPicPr>
        <p:blipFill rotWithShape="1">
          <a:blip r:embed="rId3">
            <a:extLst>
              <a:ext uri="{28A0092B-C50C-407E-A947-70E740481C1C}">
                <a14:useLocalDpi xmlns:a14="http://schemas.microsoft.com/office/drawing/2010/main" val="0"/>
              </a:ext>
            </a:extLst>
          </a:blip>
          <a:srcRect t="47342" b="24671"/>
          <a:stretch>
            <a:fillRect/>
          </a:stretch>
        </p:blipFill>
        <p:spPr>
          <a:xfrm>
            <a:off x="91232" y="2336321"/>
            <a:ext cx="12072664" cy="2252484"/>
          </a:xfrm>
          <a:custGeom>
            <a:avLst/>
            <a:gdLst>
              <a:gd name="connsiteX0" fmla="*/ 0 w 12192000"/>
              <a:gd name="connsiteY0" fmla="*/ 0 h 2274749"/>
              <a:gd name="connsiteX1" fmla="*/ 12192000 w 12192000"/>
              <a:gd name="connsiteY1" fmla="*/ 0 h 2274749"/>
              <a:gd name="connsiteX2" fmla="*/ 12192000 w 12192000"/>
              <a:gd name="connsiteY2" fmla="*/ 2274749 h 2274749"/>
              <a:gd name="connsiteX3" fmla="*/ 0 w 12192000"/>
              <a:gd name="connsiteY3" fmla="*/ 2274749 h 2274749"/>
            </a:gdLst>
            <a:ahLst/>
            <a:cxnLst>
              <a:cxn ang="0">
                <a:pos x="connsiteX0" y="connsiteY0"/>
              </a:cxn>
              <a:cxn ang="0">
                <a:pos x="connsiteX1" y="connsiteY1"/>
              </a:cxn>
              <a:cxn ang="0">
                <a:pos x="connsiteX2" y="connsiteY2"/>
              </a:cxn>
              <a:cxn ang="0">
                <a:pos x="connsiteX3" y="connsiteY3"/>
              </a:cxn>
            </a:cxnLst>
            <a:rect l="l" t="t" r="r" b="b"/>
            <a:pathLst>
              <a:path w="12192000" h="2274749">
                <a:moveTo>
                  <a:pt x="0" y="0"/>
                </a:moveTo>
                <a:lnTo>
                  <a:pt x="12192000" y="0"/>
                </a:lnTo>
                <a:lnTo>
                  <a:pt x="12192000" y="2274749"/>
                </a:lnTo>
                <a:lnTo>
                  <a:pt x="0" y="2274749"/>
                </a:lnTo>
                <a:close/>
              </a:path>
            </a:pathLst>
          </a:custGeom>
          <a:ln w="76200">
            <a:solidFill>
              <a:schemeClr val="tx1"/>
            </a:solidFill>
          </a:ln>
        </p:spPr>
      </p:pic>
      <p:sp>
        <p:nvSpPr>
          <p:cNvPr id="10" name="文本框 9"/>
          <p:cNvSpPr txBox="1"/>
          <p:nvPr/>
        </p:nvSpPr>
        <p:spPr>
          <a:xfrm>
            <a:off x="10312226" y="2387241"/>
            <a:ext cx="2226024" cy="2646878"/>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6600" b="0" i="0" u="none" strike="noStrike" kern="0" cap="none" spc="0" normalizeH="0" baseline="0" noProof="0" dirty="0">
                <a:ln>
                  <a:noFill/>
                </a:ln>
                <a:solidFill>
                  <a:prstClr val="white">
                    <a:alpha val="74000"/>
                  </a:prst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2</a:t>
            </a:r>
            <a:endParaRPr kumimoji="0" lang="zh-CN" altLang="en-US" sz="16600" b="0" i="0" u="none" strike="noStrike" kern="0" cap="none" spc="0" normalizeH="0" baseline="0" noProof="0" dirty="0">
              <a:ln>
                <a:noFill/>
              </a:ln>
              <a:solidFill>
                <a:prstClr val="white">
                  <a:alpha val="74000"/>
                </a:prst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pic>
        <p:nvPicPr>
          <p:cNvPr id="5" name="图片 4"/>
          <p:cNvPicPr>
            <a:picLocks noChangeAspect="1"/>
          </p:cNvPicPr>
          <p:nvPr/>
        </p:nvPicPr>
        <p:blipFill rotWithShape="1">
          <a:blip r:embed="rId4">
            <a:extLst>
              <a:ext uri="{28A0092B-C50C-407E-A947-70E740481C1C}">
                <a14:useLocalDpi xmlns:a14="http://schemas.microsoft.com/office/drawing/2010/main" val="0"/>
              </a:ext>
            </a:extLst>
          </a:blip>
          <a:srcRect l="95" t="51779" b="20125"/>
          <a:stretch>
            <a:fillRect/>
          </a:stretch>
        </p:blipFill>
        <p:spPr>
          <a:xfrm>
            <a:off x="91232" y="4605516"/>
            <a:ext cx="12061169" cy="2252484"/>
          </a:xfrm>
          <a:custGeom>
            <a:avLst/>
            <a:gdLst>
              <a:gd name="connsiteX0" fmla="*/ 0 w 12180391"/>
              <a:gd name="connsiteY0" fmla="*/ 0 h 2274749"/>
              <a:gd name="connsiteX1" fmla="*/ 12180391 w 12180391"/>
              <a:gd name="connsiteY1" fmla="*/ 0 h 2274749"/>
              <a:gd name="connsiteX2" fmla="*/ 12180391 w 12180391"/>
              <a:gd name="connsiteY2" fmla="*/ 2274749 h 2274749"/>
              <a:gd name="connsiteX3" fmla="*/ 0 w 12180391"/>
              <a:gd name="connsiteY3" fmla="*/ 2274749 h 2274749"/>
            </a:gdLst>
            <a:ahLst/>
            <a:cxnLst>
              <a:cxn ang="0">
                <a:pos x="connsiteX0" y="connsiteY0"/>
              </a:cxn>
              <a:cxn ang="0">
                <a:pos x="connsiteX1" y="connsiteY1"/>
              </a:cxn>
              <a:cxn ang="0">
                <a:pos x="connsiteX2" y="connsiteY2"/>
              </a:cxn>
              <a:cxn ang="0">
                <a:pos x="connsiteX3" y="connsiteY3"/>
              </a:cxn>
            </a:cxnLst>
            <a:rect l="l" t="t" r="r" b="b"/>
            <a:pathLst>
              <a:path w="12180391" h="2274749">
                <a:moveTo>
                  <a:pt x="0" y="0"/>
                </a:moveTo>
                <a:lnTo>
                  <a:pt x="12180391" y="0"/>
                </a:lnTo>
                <a:lnTo>
                  <a:pt x="12180391" y="2274749"/>
                </a:lnTo>
                <a:lnTo>
                  <a:pt x="0" y="2274749"/>
                </a:lnTo>
                <a:close/>
              </a:path>
            </a:pathLst>
          </a:custGeom>
          <a:ln w="76200">
            <a:solidFill>
              <a:schemeClr val="tx1"/>
            </a:solidFill>
          </a:ln>
        </p:spPr>
      </p:pic>
      <p:sp>
        <p:nvSpPr>
          <p:cNvPr id="11" name="文本框 10"/>
          <p:cNvSpPr txBox="1"/>
          <p:nvPr/>
        </p:nvSpPr>
        <p:spPr>
          <a:xfrm>
            <a:off x="0" y="4783518"/>
            <a:ext cx="2226024" cy="2646878"/>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6600" b="0" i="0" u="none" strike="noStrike" kern="0" cap="none" spc="0" normalizeH="0" baseline="0" noProof="0" dirty="0">
                <a:ln>
                  <a:noFill/>
                </a:ln>
                <a:solidFill>
                  <a:schemeClr val="bg1">
                    <a:alpha val="6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3</a:t>
            </a:r>
            <a:endParaRPr kumimoji="0" lang="zh-CN" altLang="en-US" sz="16600" b="0" i="0" u="none" strike="noStrike" kern="0" cap="none" spc="0" normalizeH="0" baseline="0" noProof="0" dirty="0">
              <a:ln>
                <a:noFill/>
              </a:ln>
              <a:solidFill>
                <a:schemeClr val="bg1">
                  <a:alpha val="6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2" name="矩形 11"/>
          <p:cNvSpPr/>
          <p:nvPr/>
        </p:nvSpPr>
        <p:spPr>
          <a:xfrm>
            <a:off x="0" y="-19050"/>
            <a:ext cx="12192000" cy="6896100"/>
          </a:xfrm>
          <a:prstGeom prst="rect">
            <a:avLst/>
          </a:prstGeom>
          <a:solidFill>
            <a:srgbClr val="000000">
              <a:alpha val="4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3" name="矩形 12"/>
          <p:cNvSpPr/>
          <p:nvPr/>
        </p:nvSpPr>
        <p:spPr>
          <a:xfrm>
            <a:off x="4464784" y="718501"/>
            <a:ext cx="3262432" cy="83099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喀斯特地貌</a:t>
            </a:r>
          </a:p>
        </p:txBody>
      </p:sp>
      <p:sp>
        <p:nvSpPr>
          <p:cNvPr id="14" name="矩形 13"/>
          <p:cNvSpPr/>
          <p:nvPr/>
        </p:nvSpPr>
        <p:spPr>
          <a:xfrm>
            <a:off x="4772561" y="3046973"/>
            <a:ext cx="2646878" cy="83099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a:t>
            </a:r>
          </a:p>
        </p:txBody>
      </p:sp>
      <p:sp>
        <p:nvSpPr>
          <p:cNvPr id="16" name="矩形 15"/>
          <p:cNvSpPr/>
          <p:nvPr/>
        </p:nvSpPr>
        <p:spPr>
          <a:xfrm>
            <a:off x="4772561" y="5273242"/>
            <a:ext cx="2646878" cy="83099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冰川地貌</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7782" b="7782"/>
          <a:stretch>
            <a:fillRect/>
          </a:stretch>
        </p:blipFill>
        <p:spPr>
          <a:xfrm>
            <a:off x="-96689" y="0"/>
            <a:ext cx="12303495" cy="6858000"/>
          </a:xfrm>
          <a:prstGeom prst="rect">
            <a:avLst/>
          </a:prstGeom>
          <a:noFill/>
          <a:ln>
            <a:solidFill>
              <a:schemeClr val="bg1"/>
            </a:solidFill>
            <a:headEnd type="oval" w="med" len="med"/>
            <a:tailEnd type="oval" w="med" len="med"/>
          </a:ln>
        </p:spPr>
      </p:pic>
      <p:sp>
        <p:nvSpPr>
          <p:cNvPr id="11" name="矩形标注 10"/>
          <p:cNvSpPr/>
          <p:nvPr/>
        </p:nvSpPr>
        <p:spPr>
          <a:xfrm>
            <a:off x="-96688" y="-21777"/>
            <a:ext cx="12303496" cy="3162745"/>
          </a:xfrm>
          <a:prstGeom prst="wedgeRectCallout">
            <a:avLst>
              <a:gd name="adj1" fmla="val 37534"/>
              <a:gd name="adj2" fmla="val 44863"/>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2" name="矩形标注 11"/>
          <p:cNvSpPr/>
          <p:nvPr/>
        </p:nvSpPr>
        <p:spPr>
          <a:xfrm flipV="1">
            <a:off x="-96688" y="3717032"/>
            <a:ext cx="12288688" cy="3140967"/>
          </a:xfrm>
          <a:prstGeom prst="wedgeRectCallout">
            <a:avLst>
              <a:gd name="adj1" fmla="val 37534"/>
              <a:gd name="adj2" fmla="val 44863"/>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4" name="组合 3"/>
          <p:cNvGrpSpPr/>
          <p:nvPr/>
        </p:nvGrpSpPr>
        <p:grpSpPr>
          <a:xfrm>
            <a:off x="1162646" y="781848"/>
            <a:ext cx="9577709" cy="2060480"/>
            <a:chOff x="1162646" y="781848"/>
            <a:chExt cx="9577709" cy="2060480"/>
          </a:xfrm>
        </p:grpSpPr>
        <p:sp>
          <p:nvSpPr>
            <p:cNvPr id="3" name="矩形 2"/>
            <p:cNvSpPr/>
            <p:nvPr/>
          </p:nvSpPr>
          <p:spPr>
            <a:xfrm>
              <a:off x="1162646" y="781848"/>
              <a:ext cx="9577709" cy="971356"/>
            </a:xfrm>
            <a:prstGeom prst="rect">
              <a:avLst/>
            </a:prstGeom>
          </p:spPr>
          <p:txBody>
            <a:bodyPr wrap="squar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海蚀崖：</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海水不断冲击岸边基岩，掏空下部的岩石，使上部的岩石塌落，形成高出海面的陡崖。</a:t>
              </a:r>
            </a:p>
          </p:txBody>
        </p:sp>
        <p:sp>
          <p:nvSpPr>
            <p:cNvPr id="7" name="任意多边形 6"/>
            <p:cNvSpPr/>
            <p:nvPr/>
          </p:nvSpPr>
          <p:spPr>
            <a:xfrm>
              <a:off x="4943872" y="1845419"/>
              <a:ext cx="5328592" cy="996909"/>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grpSp>
        <p:nvGrpSpPr>
          <p:cNvPr id="5" name="组合 4"/>
          <p:cNvGrpSpPr/>
          <p:nvPr/>
        </p:nvGrpSpPr>
        <p:grpSpPr>
          <a:xfrm>
            <a:off x="1155750" y="4254500"/>
            <a:ext cx="9577709" cy="1920068"/>
            <a:chOff x="1155750" y="4254500"/>
            <a:chExt cx="9577709" cy="1920068"/>
          </a:xfrm>
        </p:grpSpPr>
        <p:sp>
          <p:nvSpPr>
            <p:cNvPr id="6" name="矩形 5"/>
            <p:cNvSpPr/>
            <p:nvPr/>
          </p:nvSpPr>
          <p:spPr>
            <a:xfrm>
              <a:off x="1155750" y="5659940"/>
              <a:ext cx="9577709" cy="514628"/>
            </a:xfrm>
            <a:prstGeom prst="rect">
              <a:avLst/>
            </a:prstGeom>
          </p:spPr>
          <p:txBody>
            <a:bodyPr wrap="squar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海蚀柱：</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在海蚀平台上，抗蚀能力强的部分保留下来形成的。</a:t>
              </a:r>
            </a:p>
          </p:txBody>
        </p:sp>
        <p:sp>
          <p:nvSpPr>
            <p:cNvPr id="9" name="任意多边形 8"/>
            <p:cNvSpPr/>
            <p:nvPr/>
          </p:nvSpPr>
          <p:spPr>
            <a:xfrm>
              <a:off x="4508500" y="4254500"/>
              <a:ext cx="1244600" cy="1207272"/>
            </a:xfrm>
            <a:custGeom>
              <a:avLst/>
              <a:gdLst>
                <a:gd name="connsiteX0" fmla="*/ 0 w 1244600"/>
                <a:gd name="connsiteY0" fmla="*/ 0 h 1003300"/>
                <a:gd name="connsiteX1" fmla="*/ 1219200 w 1244600"/>
                <a:gd name="connsiteY1" fmla="*/ 0 h 1003300"/>
                <a:gd name="connsiteX2" fmla="*/ 1244600 w 1244600"/>
                <a:gd name="connsiteY2" fmla="*/ 1003300 h 1003300"/>
              </a:gdLst>
              <a:ahLst/>
              <a:cxnLst>
                <a:cxn ang="0">
                  <a:pos x="connsiteX0" y="connsiteY0"/>
                </a:cxn>
                <a:cxn ang="0">
                  <a:pos x="connsiteX1" y="connsiteY1"/>
                </a:cxn>
                <a:cxn ang="0">
                  <a:pos x="connsiteX2" y="connsiteY2"/>
                </a:cxn>
              </a:cxnLst>
              <a:rect l="l" t="t" r="r" b="b"/>
              <a:pathLst>
                <a:path w="1244600" h="1003300">
                  <a:moveTo>
                    <a:pt x="0" y="0"/>
                  </a:moveTo>
                  <a:lnTo>
                    <a:pt x="1219200" y="0"/>
                  </a:lnTo>
                  <a:lnTo>
                    <a:pt x="1244600" y="100330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down)">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up)">
                                      <p:cBhvr>
                                        <p:cTn id="15" dur="500"/>
                                        <p:tgtEl>
                                          <p:spTgt spid="12"/>
                                        </p:tgtEl>
                                      </p:cBhvr>
                                    </p:animEffect>
                                  </p:childTnLst>
                                </p:cTn>
                              </p:par>
                              <p:par>
                                <p:cTn id="16" presetID="22" presetClass="entr" presetSubtype="1"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up)">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7813" b="7813"/>
          <a:stretch>
            <a:fillRect/>
          </a:stretch>
        </p:blipFill>
        <p:spPr>
          <a:xfrm>
            <a:off x="0" y="0"/>
            <a:ext cx="12192000" cy="6858000"/>
          </a:xfrm>
          <a:prstGeom prst="rect">
            <a:avLst/>
          </a:prstGeom>
        </p:spPr>
      </p:pic>
      <p:sp>
        <p:nvSpPr>
          <p:cNvPr id="3" name="矩形标注 2"/>
          <p:cNvSpPr/>
          <p:nvPr/>
        </p:nvSpPr>
        <p:spPr>
          <a:xfrm>
            <a:off x="0" y="-8512"/>
            <a:ext cx="12192000" cy="3149479"/>
          </a:xfrm>
          <a:prstGeom prst="wedgeRectCallout">
            <a:avLst>
              <a:gd name="adj1" fmla="val 37534"/>
              <a:gd name="adj2" fmla="val 44863"/>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6" name="组合 5"/>
          <p:cNvGrpSpPr/>
          <p:nvPr/>
        </p:nvGrpSpPr>
        <p:grpSpPr>
          <a:xfrm>
            <a:off x="1379315" y="797723"/>
            <a:ext cx="9577709" cy="3748877"/>
            <a:chOff x="1379315" y="797723"/>
            <a:chExt cx="9577709" cy="3748877"/>
          </a:xfrm>
        </p:grpSpPr>
        <p:sp>
          <p:nvSpPr>
            <p:cNvPr id="4" name="矩形 3"/>
            <p:cNvSpPr/>
            <p:nvPr/>
          </p:nvSpPr>
          <p:spPr>
            <a:xfrm>
              <a:off x="1379315" y="797723"/>
              <a:ext cx="9577709" cy="971356"/>
            </a:xfrm>
            <a:prstGeom prst="rect">
              <a:avLst/>
            </a:prstGeom>
          </p:spPr>
          <p:txBody>
            <a:bodyPr wrap="squar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海蚀平台：</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在波浪作用下海蚀崖不断后退，形成微微向大海倾斜的基岩平台。</a:t>
              </a:r>
            </a:p>
          </p:txBody>
        </p:sp>
        <p:sp>
          <p:nvSpPr>
            <p:cNvPr id="5" name="任意多边形 4"/>
            <p:cNvSpPr/>
            <p:nvPr/>
          </p:nvSpPr>
          <p:spPr>
            <a:xfrm>
              <a:off x="5054600" y="1340768"/>
              <a:ext cx="3035300" cy="3205832"/>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4211"/>
            <a:ext cx="12192000" cy="6858000"/>
          </a:xfrm>
          <a:prstGeom prst="rect">
            <a:avLst/>
          </a:prstGeom>
        </p:spPr>
      </p:pic>
      <p:sp>
        <p:nvSpPr>
          <p:cNvPr id="3" name="矩形 2"/>
          <p:cNvSpPr/>
          <p:nvPr/>
        </p:nvSpPr>
        <p:spPr>
          <a:xfrm>
            <a:off x="-15777" y="-10316"/>
            <a:ext cx="12207777" cy="6878631"/>
          </a:xfrm>
          <a:prstGeom prst="rect">
            <a:avLst/>
          </a:prstGeom>
          <a:solidFill>
            <a:srgbClr val="00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2" name="组合 1"/>
          <p:cNvGrpSpPr/>
          <p:nvPr/>
        </p:nvGrpSpPr>
        <p:grpSpPr>
          <a:xfrm>
            <a:off x="2351584" y="2099233"/>
            <a:ext cx="2611353" cy="3672408"/>
            <a:chOff x="2351584" y="2099233"/>
            <a:chExt cx="2611353" cy="3672408"/>
          </a:xfrm>
        </p:grpSpPr>
        <p:sp>
          <p:nvSpPr>
            <p:cNvPr id="5" name="矩形 4"/>
            <p:cNvSpPr/>
            <p:nvPr/>
          </p:nvSpPr>
          <p:spPr>
            <a:xfrm>
              <a:off x="2351584" y="2099233"/>
              <a:ext cx="2611353" cy="367240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p:spPr>
          <p:txBody>
            <a:bodyPr wrap="none">
              <a:spAutoFit/>
            </a:bodyPr>
            <a:lstStyle/>
            <a:p>
              <a:pPr marL="0" marR="0" lvl="0" indent="0" defTabSz="914400" eaLnBrk="1" fontAlgn="auto" latinLnBrk="0" hangingPunct="1">
                <a:lnSpc>
                  <a:spcPct val="120000"/>
                </a:lnSpc>
                <a:spcBef>
                  <a:spcPts val="0"/>
                </a:spcBef>
                <a:spcAft>
                  <a:spcPts val="0"/>
                </a:spcAft>
                <a:buClrTx/>
                <a:buSzTx/>
                <a:buFontTx/>
                <a:buNone/>
                <a:defRPr/>
              </a:pPr>
              <a:r>
                <a:rPr kumimoji="0" lang="zh-CN" altLang="en-US" sz="32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海蚀地貌</a:t>
              </a:r>
            </a:p>
          </p:txBody>
        </p:sp>
        <p:sp>
          <p:nvSpPr>
            <p:cNvPr id="7" name="矩形 6"/>
            <p:cNvSpPr/>
            <p:nvPr/>
          </p:nvSpPr>
          <p:spPr>
            <a:xfrm>
              <a:off x="2519263" y="2928638"/>
              <a:ext cx="2275994" cy="1340688"/>
            </a:xfrm>
            <a:prstGeom prst="rect">
              <a:avLst/>
            </a:prstGeom>
          </p:spPr>
          <p:txBody>
            <a:bodyPr wrap="square">
              <a:spAutoFit/>
            </a:bodyP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海蚀崖</a:t>
              </a:r>
            </a:p>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海蚀平台</a:t>
              </a:r>
            </a:p>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海蚀柱</a:t>
              </a: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 name="组合 8"/>
          <p:cNvGrpSpPr/>
          <p:nvPr/>
        </p:nvGrpSpPr>
        <p:grpSpPr>
          <a:xfrm>
            <a:off x="7176120" y="2096229"/>
            <a:ext cx="2611353" cy="3672408"/>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marL="0" marR="0" lvl="0" indent="0" algn="just" defTabSz="914400" eaLnBrk="1" fontAlgn="auto" latinLnBrk="0" hangingPunct="1">
                <a:lnSpc>
                  <a:spcPct val="120000"/>
                </a:lnSpc>
                <a:spcBef>
                  <a:spcPts val="0"/>
                </a:spcBef>
                <a:spcAft>
                  <a:spcPts val="0"/>
                </a:spcAft>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p>
          </p:txBody>
        </p:sp>
        <p:sp>
          <p:nvSpPr>
            <p:cNvPr id="24" name="矩形 23"/>
            <p:cNvSpPr/>
            <p:nvPr/>
          </p:nvSpPr>
          <p:spPr>
            <a:xfrm>
              <a:off x="7343799" y="2925634"/>
              <a:ext cx="2275994" cy="1383712"/>
            </a:xfrm>
            <a:prstGeom prst="rect">
              <a:avLst/>
            </a:prstGeom>
          </p:spPr>
          <p:txBody>
            <a:bodyPr wrap="square">
              <a:spAutoFit/>
            </a:bodyPr>
            <a:lstStyle/>
            <a:p>
              <a:pPr marL="0" marR="0" lvl="0" indent="0" algn="just"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包括海滩、沙嘴、离岸堤、水下沙坝等。</a:t>
              </a: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4746913" y="764704"/>
            <a:ext cx="2339102" cy="564898"/>
            <a:chOff x="4746913" y="764704"/>
            <a:chExt cx="2339102" cy="564898"/>
          </a:xfrm>
        </p:grpSpPr>
        <p:sp>
          <p:nvSpPr>
            <p:cNvPr id="10" name="矩形 9"/>
            <p:cNvSpPr/>
            <p:nvPr/>
          </p:nvSpPr>
          <p:spPr>
            <a:xfrm>
              <a:off x="4746913" y="764704"/>
              <a:ext cx="2339102" cy="514628"/>
            </a:xfrm>
            <a:prstGeom prst="rect">
              <a:avLst/>
            </a:prstGeom>
          </p:spPr>
          <p:txBody>
            <a:bodyPr wrap="none">
              <a:spAutoFit/>
            </a:bodyPr>
            <a:lstStyle/>
            <a:p>
              <a:pPr marL="0" marR="0" lvl="0" indent="0" defTabSz="914400" eaLnBrk="1" fontAlgn="auto" latinLnBrk="0" hangingPunct="1">
                <a:lnSpc>
                  <a:spcPct val="120000"/>
                </a:lnSpc>
                <a:spcBef>
                  <a:spcPts val="0"/>
                </a:spcBef>
                <a:spcAft>
                  <a:spcPts val="0"/>
                </a:spcAft>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海岸地貌分类</a:t>
              </a:r>
            </a:p>
          </p:txBody>
        </p:sp>
        <p:cxnSp>
          <p:nvCxnSpPr>
            <p:cNvPr id="15" name="直接连接符 14"/>
            <p:cNvCxnSpPr/>
            <p:nvPr/>
          </p:nvCxnSpPr>
          <p:spPr>
            <a:xfrm>
              <a:off x="4834045" y="1329602"/>
              <a:ext cx="216483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par>
                                <p:cTn id="8" presetID="22" presetClass="entr" presetSubtype="1"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up)">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flipV="1">
            <a:off x="-18008" y="5021796"/>
            <a:ext cx="12210008" cy="1836204"/>
          </a:xfrm>
          <a:prstGeom prst="rect">
            <a:avLst/>
          </a:prstGeom>
          <a:gradFill>
            <a:gsLst>
              <a:gs pos="0">
                <a:srgbClr val="0070C0"/>
              </a:gs>
              <a:gs pos="100000">
                <a:srgbClr val="0070C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980478" y="1381587"/>
            <a:ext cx="3168352" cy="3230372"/>
          </a:xfrm>
          <a:prstGeom prst="rect">
            <a:avLst/>
          </a:prstGeom>
        </p:spPr>
        <p:txBody>
          <a:bodyPr wrap="square">
            <a:spAutoFit/>
          </a:bodyPr>
          <a:lstStyle/>
          <a:p>
            <a:pPr algn="just">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海积地貌：</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泥沙来源比较丰富的海岸，在波浪和沿岸流的共同作用下，泥沙发生堆积形成的，包括海滩、沙嘴、离岸堤、水下沙坝等。</a:t>
            </a:r>
          </a:p>
        </p:txBody>
      </p:sp>
      <p:pic>
        <p:nvPicPr>
          <p:cNvPr id="3" name="图片 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655840" y="0"/>
            <a:ext cx="7896298" cy="6858000"/>
          </a:xfrm>
          <a:prstGeom prst="rect">
            <a:avLst/>
          </a:prstGeom>
          <a:effectLst>
            <a:softEdge rad="31750"/>
          </a:effectLst>
        </p:spPr>
      </p:pic>
      <p:sp>
        <p:nvSpPr>
          <p:cNvPr id="8" name="文本框 7"/>
          <p:cNvSpPr txBox="1"/>
          <p:nvPr/>
        </p:nvSpPr>
        <p:spPr>
          <a:xfrm>
            <a:off x="6240016" y="1988840"/>
            <a:ext cx="86409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海滩</a:t>
            </a:r>
          </a:p>
        </p:txBody>
      </p:sp>
      <p:sp>
        <p:nvSpPr>
          <p:cNvPr id="9" name="文本框 8"/>
          <p:cNvSpPr txBox="1"/>
          <p:nvPr/>
        </p:nvSpPr>
        <p:spPr>
          <a:xfrm>
            <a:off x="9159778" y="1588730"/>
            <a:ext cx="86409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海滩</a:t>
            </a:r>
          </a:p>
        </p:txBody>
      </p:sp>
      <p:sp>
        <p:nvSpPr>
          <p:cNvPr id="10" name="文本框 9"/>
          <p:cNvSpPr txBox="1"/>
          <p:nvPr/>
        </p:nvSpPr>
        <p:spPr>
          <a:xfrm>
            <a:off x="7030990" y="2491530"/>
            <a:ext cx="86409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沙嘴</a:t>
            </a:r>
          </a:p>
        </p:txBody>
      </p:sp>
      <p:sp>
        <p:nvSpPr>
          <p:cNvPr id="11" name="文本框 10"/>
          <p:cNvSpPr txBox="1"/>
          <p:nvPr/>
        </p:nvSpPr>
        <p:spPr>
          <a:xfrm>
            <a:off x="8039102" y="2688885"/>
            <a:ext cx="122413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离岸堤</a:t>
            </a:r>
          </a:p>
        </p:txBody>
      </p:sp>
      <p:sp>
        <p:nvSpPr>
          <p:cNvPr id="12" name="文本框 11"/>
          <p:cNvSpPr txBox="1"/>
          <p:nvPr/>
        </p:nvSpPr>
        <p:spPr>
          <a:xfrm>
            <a:off x="7314706" y="991560"/>
            <a:ext cx="1224136" cy="430374"/>
          </a:xfrm>
          <a:prstGeom prst="rect">
            <a:avLst/>
          </a:prstGeom>
          <a:noFill/>
        </p:spPr>
        <p:txBody>
          <a:bodyPr wrap="square" rtlCol="0">
            <a:spAutoFit/>
          </a:bodyPr>
          <a:lstStyle/>
          <a:p>
            <a:pPr algn="ctr">
              <a:lnSpc>
                <a:spcPct val="120000"/>
              </a:lnSpc>
            </a:pPr>
            <a:r>
              <a:rPr lang="zh-CN" altLang="en-US" sz="2000" dirty="0">
                <a:solidFill>
                  <a:schemeClr val="bg1"/>
                </a:solidFill>
                <a:effectLst>
                  <a:outerShdw blurRad="38100" dist="38100" dir="2700000" algn="tl">
                    <a:srgbClr val="000000">
                      <a:alpha val="43137"/>
                    </a:srgbClr>
                  </a:outerShdw>
                </a:effectLst>
                <a:latin typeface="思源黑体" panose="020B0400000000000000" pitchFamily="34" charset="-122"/>
                <a:ea typeface="思源黑体" panose="020B0400000000000000" pitchFamily="34" charset="-122"/>
                <a:cs typeface="+mn-ea"/>
                <a:sym typeface="思源黑体" panose="020B0400000000000000" pitchFamily="34" charset="-122"/>
              </a:rPr>
              <a:t>河流</a:t>
            </a:r>
          </a:p>
        </p:txBody>
      </p:sp>
      <p:sp>
        <p:nvSpPr>
          <p:cNvPr id="13" name="文本框 12"/>
          <p:cNvSpPr txBox="1"/>
          <p:nvPr/>
        </p:nvSpPr>
        <p:spPr>
          <a:xfrm rot="21232675">
            <a:off x="9658167" y="2558741"/>
            <a:ext cx="1224136" cy="393954"/>
          </a:xfrm>
          <a:prstGeom prst="rect">
            <a:avLst/>
          </a:prstGeom>
          <a:noFill/>
        </p:spPr>
        <p:txBody>
          <a:bodyPr wrap="square" rtlCol="0">
            <a:spAutoFit/>
          </a:bodyPr>
          <a:lstStyle/>
          <a:p>
            <a:pPr algn="ctr">
              <a:lnSpc>
                <a:spcPct val="120000"/>
              </a:lnSpc>
            </a:pPr>
            <a:r>
              <a:rPr lang="zh-CN" altLang="en-US" sz="2000" dirty="0">
                <a:latin typeface="思源黑体" panose="020B0400000000000000" pitchFamily="34" charset="-122"/>
                <a:ea typeface="思源黑体" panose="020B0400000000000000" pitchFamily="34" charset="-122"/>
                <a:cs typeface="+mn-ea"/>
                <a:sym typeface="思源黑体" panose="020B0400000000000000" pitchFamily="34" charset="-122"/>
              </a:rPr>
              <a:t>沿岸流</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down)">
                                      <p:cBhvr>
                                        <p:cTn id="20" dur="500"/>
                                        <p:tgtEl>
                                          <p:spTgt spid="10"/>
                                        </p:tgtEl>
                                      </p:cBhvr>
                                    </p:animEffect>
                                  </p:childTnLst>
                                </p:cTn>
                              </p:par>
                            </p:childTnLst>
                          </p:cTn>
                        </p:par>
                        <p:par>
                          <p:cTn id="21" fill="hold">
                            <p:stCondLst>
                              <p:cond delay="1500"/>
                            </p:stCondLst>
                            <p:childTnLst>
                              <p:par>
                                <p:cTn id="22" presetID="22" presetClass="entr" presetSubtype="4"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down)">
                                      <p:cBhvr>
                                        <p:cTn id="24" dur="500"/>
                                        <p:tgtEl>
                                          <p:spTgt spid="9"/>
                                        </p:tgtEl>
                                      </p:cBhvr>
                                    </p:animEffect>
                                  </p:childTnLst>
                                </p:cTn>
                              </p:par>
                            </p:childTnLst>
                          </p:cTn>
                        </p:par>
                        <p:par>
                          <p:cTn id="25" fill="hold">
                            <p:stCondLst>
                              <p:cond delay="2000"/>
                            </p:stCondLst>
                            <p:childTnLst>
                              <p:par>
                                <p:cTn id="26" presetID="22" presetClass="entr" presetSubtype="4"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wipe(down)">
                                      <p:cBhvr>
                                        <p:cTn id="28" dur="500"/>
                                        <p:tgtEl>
                                          <p:spTgt spid="11"/>
                                        </p:tgtEl>
                                      </p:cBhvr>
                                    </p:animEffect>
                                  </p:childTnLst>
                                </p:cTn>
                              </p:par>
                            </p:childTnLst>
                          </p:cTn>
                        </p:par>
                        <p:par>
                          <p:cTn id="29" fill="hold">
                            <p:stCondLst>
                              <p:cond delay="2500"/>
                            </p:stCondLst>
                            <p:childTnLst>
                              <p:par>
                                <p:cTn id="30" presetID="22" presetClass="entr" presetSubtype="2"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right)">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P spid="10" grpId="0"/>
      <p:bldP spid="11" grpId="0"/>
      <p:bldP spid="12" grpId="0"/>
      <p:bldP spid="1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23392" y="1256811"/>
            <a:ext cx="5472608" cy="897490"/>
          </a:xfrm>
          <a:prstGeom prst="rect">
            <a:avLst/>
          </a:prstGeom>
        </p:spPr>
        <p:txBody>
          <a:bodyPr wrap="square">
            <a:spAutoFit/>
          </a:bodyPr>
          <a:lstStyle/>
          <a:p>
            <a:pPr algn="just">
              <a:lnSpc>
                <a:spcPct val="120000"/>
              </a:lnSpc>
            </a:pP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en-US" altLang="zh-CN" sz="2400" dirty="0">
                <a:solidFill>
                  <a:schemeClr val="tx1">
                    <a:lumMod val="85000"/>
                    <a:lumOff val="1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1</a:t>
            </a:r>
            <a:r>
              <a:rPr lang="zh-CN" altLang="en-US" sz="2400" dirty="0">
                <a:solidFill>
                  <a:schemeClr val="tx1">
                    <a:lumMod val="85000"/>
                    <a:lumOff val="1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）指出图中的海蚀、海积地貌，描述它们的形态特点。</a:t>
            </a:r>
          </a:p>
        </p:txBody>
      </p:sp>
      <p:pic>
        <p:nvPicPr>
          <p:cNvPr id="3" name="图片 2"/>
          <p:cNvPicPr>
            <a:picLocks noChangeAspect="1"/>
          </p:cNvPicPr>
          <p:nvPr/>
        </p:nvPicPr>
        <p:blipFill>
          <a:blip r:embed="rId2"/>
          <a:stretch>
            <a:fillRect/>
          </a:stretch>
        </p:blipFill>
        <p:spPr>
          <a:xfrm>
            <a:off x="6456040" y="1115088"/>
            <a:ext cx="5327138" cy="4627823"/>
          </a:xfrm>
          <a:prstGeom prst="rect">
            <a:avLst/>
          </a:prstGeom>
        </p:spPr>
      </p:pic>
      <p:sp>
        <p:nvSpPr>
          <p:cNvPr id="4" name="矩形 3"/>
          <p:cNvSpPr/>
          <p:nvPr/>
        </p:nvSpPr>
        <p:spPr>
          <a:xfrm>
            <a:off x="763297" y="2348880"/>
            <a:ext cx="5512723" cy="3637919"/>
          </a:xfrm>
          <a:prstGeom prst="rect">
            <a:avLst/>
          </a:prstGeom>
        </p:spPr>
        <p:txBody>
          <a:bodyPr wrap="square">
            <a:spAutoFit/>
          </a:bodyPr>
          <a:lstStyle/>
          <a:p>
            <a:pPr marL="457200" lvl="0" indent="-457200">
              <a:lnSpc>
                <a:spcPct val="120000"/>
              </a:lnSpc>
              <a:buFont typeface="+mj-ea"/>
              <a:buAutoNum type="circleNumDbPlain"/>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海蚀崖属于海蚀地貌，其为高出海平面的陡崖。</a:t>
            </a:r>
            <a:endParaRPr lang="en-US" altLang="zh-CN"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457200" lvl="0" indent="-457200">
              <a:lnSpc>
                <a:spcPct val="120000"/>
              </a:lnSpc>
              <a:buFont typeface="+mj-ea"/>
              <a:buAutoNum type="circleNumDbPlain"/>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海滩、沙嘴、离岸堤属于海积地貌。沙嘴指从陆地突人水中的状似尾巴的狭长沙滩。离岸提是海浪携带的泥沙在没有到达水边线以前就堆积下来，在一定位置上形成的出露水面的堤状堆积体。</a:t>
            </a: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67408" y="624408"/>
            <a:ext cx="5544616" cy="1783886"/>
          </a:xfrm>
          <a:prstGeom prst="rect">
            <a:avLst/>
          </a:prstGeom>
        </p:spPr>
        <p:txBody>
          <a:bodyPr wrap="square">
            <a:spAutoFit/>
          </a:bodyPr>
          <a:lstStyle/>
          <a:p>
            <a:pPr marL="0" marR="0" lvl="0" indent="0" algn="just"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a:t>
            </a:r>
            <a:r>
              <a:rPr kumimoji="0" lang="en-US" altLang="zh-CN"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2</a:t>
            </a:r>
            <a:r>
              <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）海滩是海岸边缘的沙砾堆积体。砾石组成的海滩坡度较大，沙质海滩的坡度则较小。沙质海滩往往成为人们休闲度假的理想场所，试说明其中的道理。</a:t>
            </a:r>
          </a:p>
        </p:txBody>
      </p:sp>
      <p:pic>
        <p:nvPicPr>
          <p:cNvPr id="3" name="图片 2"/>
          <p:cNvPicPr>
            <a:picLocks noChangeAspect="1"/>
          </p:cNvPicPr>
          <p:nvPr/>
        </p:nvPicPr>
        <p:blipFill>
          <a:blip r:embed="rId2"/>
          <a:stretch>
            <a:fillRect/>
          </a:stretch>
        </p:blipFill>
        <p:spPr>
          <a:xfrm>
            <a:off x="7249582" y="344846"/>
            <a:ext cx="4751074" cy="4127381"/>
          </a:xfrm>
          <a:prstGeom prst="rect">
            <a:avLst/>
          </a:prstGeom>
        </p:spPr>
      </p:pic>
      <p:sp>
        <p:nvSpPr>
          <p:cNvPr id="4" name="矩形 3"/>
          <p:cNvSpPr/>
          <p:nvPr/>
        </p:nvSpPr>
        <p:spPr>
          <a:xfrm>
            <a:off x="0" y="2636912"/>
            <a:ext cx="7848872" cy="4043543"/>
          </a:xfrm>
          <a:prstGeom prst="rect">
            <a:avLst/>
          </a:prstGeom>
        </p:spPr>
        <p:txBody>
          <a:bodyPr wrap="square">
            <a:spAutoFit/>
          </a:bodyPr>
          <a:lstStyle/>
          <a:p>
            <a:pPr marL="342900" lvl="0" indent="-342900" algn="just">
              <a:lnSpc>
                <a:spcPct val="120000"/>
              </a:lnSpc>
              <a:buFont typeface="Wingdings" panose="05000000000000000000" pitchFamily="2" charset="2"/>
              <a:buChar char="Ø"/>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海滩是指由海水搬运的沉积物堆积而形成的岸，海滩可分为砾石滩、粗沙滩和细沙难。</a:t>
            </a:r>
            <a:endParaRPr lang="en-US" altLang="zh-CN"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342900" lvl="0" indent="-342900" algn="just">
              <a:lnSpc>
                <a:spcPct val="120000"/>
              </a:lnSpc>
              <a:buFont typeface="Wingdings" panose="05000000000000000000" pitchFamily="2" charset="2"/>
              <a:buChar char="Ø"/>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当沉积物来自悬崖或附近的沿岸山脉时，海滩主要由这些岩石矿物颗粒组成，粒度相对较里，多为砾石。当沉积物主要来自河流远距离搬运时，海滩的沉积物质较细，是因为只有颗粒就小的粉沙与黏土粒级的沉积物才容易输运人海。沙质海岸其滩肩常由干燥的沙子组成</a:t>
            </a:r>
            <a:r>
              <a:rPr lang="en-US" altLang="zh-CN"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是进行阳光浴、沙滩排球、烧烤、篝火晚会等的理想场所。滩面的沙子湿而坚便，是跑步者喜欢的地方。</a:t>
            </a: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95400" y="1196752"/>
            <a:ext cx="5400600" cy="2308324"/>
          </a:xfrm>
          <a:prstGeom prst="rect">
            <a:avLst/>
          </a:prstGeom>
        </p:spPr>
        <p:txBody>
          <a:bodyPr wrap="square">
            <a:spAutoFit/>
          </a:bodyPr>
          <a:lstStyle/>
          <a:p>
            <a:pPr marL="0" marR="0" lvl="0" indent="0" algn="just" defTabSz="914400" eaLnBrk="1" fontAlgn="auto" latinLnBrk="0" hangingPunct="1">
              <a:lnSpc>
                <a:spcPct val="120000"/>
              </a:lnSpc>
              <a:spcBef>
                <a:spcPts val="0"/>
              </a:spcBef>
              <a:spcAft>
                <a:spcPts val="0"/>
              </a:spcAft>
              <a:buClrTx/>
              <a:buSzTx/>
              <a:buFontTx/>
              <a:buNone/>
              <a:defRPr/>
            </a:pPr>
            <a:r>
              <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a:t>
            </a:r>
            <a:r>
              <a:rPr kumimoji="0" lang="en-US" altLang="zh-CN"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3</a:t>
            </a:r>
            <a:r>
              <a:rPr kumimoji="0" lang="zh-CN" altLang="en-US" sz="2400" b="0" i="0" u="none" strike="noStrike" kern="0" cap="none" spc="0" normalizeH="0" baseline="0" noProof="0" dirty="0">
                <a:ln>
                  <a:noFill/>
                </a:ln>
                <a:solidFill>
                  <a:schemeClr val="tx1">
                    <a:lumMod val="85000"/>
                    <a:lumOff val="15000"/>
                  </a:schemeClr>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）水下沙坝是大致与海岸线平行的长条形水下堆积体，常为保护海岸免遭波浪冲刷的一道屏障。议一议，如果人工挖沙破坏水下沙坝，可能会造成哪些不利后果？</a:t>
            </a:r>
          </a:p>
        </p:txBody>
      </p:sp>
      <p:sp>
        <p:nvSpPr>
          <p:cNvPr id="4" name="矩形 3"/>
          <p:cNvSpPr/>
          <p:nvPr/>
        </p:nvSpPr>
        <p:spPr>
          <a:xfrm>
            <a:off x="766762" y="3645024"/>
            <a:ext cx="6337349" cy="1827552"/>
          </a:xfrm>
          <a:prstGeom prst="rect">
            <a:avLst/>
          </a:prstGeom>
        </p:spPr>
        <p:txBody>
          <a:bodyPr wrap="square">
            <a:spAutoFit/>
          </a:bodyPr>
          <a:lstStyle/>
          <a:p>
            <a:pPr marL="342900" lvl="0" indent="-342900">
              <a:lnSpc>
                <a:spcPct val="120000"/>
              </a:lnSpc>
              <a:buFont typeface="Wingdings" panose="05000000000000000000" pitchFamily="2" charset="2"/>
              <a:buChar char="Ø"/>
            </a:pPr>
            <a:r>
              <a:rPr lang="zh-CN" altLang="en-US" sz="240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人工挖沙破坏水下沙坝，会加剧海浪对海岸带的侵蚀与破坏作用，造成海岸带基础设施的毁损以及海水倒灌现象，还会加剧风暴潮、海啸等海洋灾害对海岸带的破坏程度。</a:t>
            </a: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p>
          </p:txBody>
        </p:sp>
      </p:grpSp>
      <p:pic>
        <p:nvPicPr>
          <p:cNvPr id="9" name="图片 8"/>
          <p:cNvPicPr>
            <a:picLocks noChangeAspect="1"/>
          </p:cNvPicPr>
          <p:nvPr/>
        </p:nvPicPr>
        <p:blipFill>
          <a:blip r:embed="rId2"/>
          <a:stretch>
            <a:fillRect/>
          </a:stretch>
        </p:blipFill>
        <p:spPr>
          <a:xfrm>
            <a:off x="7249582" y="344846"/>
            <a:ext cx="4751074" cy="412738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p:cNvSpPr txBox="1"/>
          <p:nvPr/>
        </p:nvSpPr>
        <p:spPr>
          <a:xfrm>
            <a:off x="5318079" y="2430809"/>
            <a:ext cx="1555842" cy="1031693"/>
          </a:xfrm>
          <a:prstGeom prst="rect">
            <a:avLst/>
          </a:prstGeom>
          <a:noFill/>
        </p:spPr>
        <p:txBody>
          <a:bodyPr wrap="square" rtlCol="0">
            <a:spAutoFit/>
          </a:bodyPr>
          <a:lstStyle/>
          <a:p>
            <a:pPr marL="0" marR="0" lvl="0" indent="0" algn="ctr" defTabSz="914400" eaLnBrk="1" fontAlgn="auto" latinLnBrk="0" hangingPunct="1">
              <a:lnSpc>
                <a:spcPct val="120000"/>
              </a:lnSpc>
              <a:buClrTx/>
              <a:buSzTx/>
              <a:buFontTx/>
              <a:buNone/>
              <a:defRPr/>
            </a:pPr>
            <a:r>
              <a:rPr kumimoji="0" lang="en-US" altLang="zh-CN" sz="2800" b="1" i="0" u="none" strike="noStrike" kern="0" cap="none" spc="0" normalizeH="0" baseline="0" noProof="0" dirty="0">
                <a:ln>
                  <a:noFill/>
                </a:ln>
                <a:solidFill>
                  <a:srgbClr val="8BFA54"/>
                </a:solidFill>
                <a:effectLst>
                  <a:outerShdw blurRad="38100" dist="38100" dir="2700000" algn="tl">
                    <a:srgbClr val="000000">
                      <a:alpha val="43137"/>
                    </a:srgbClr>
                  </a:outerShdw>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PART THREE</a:t>
            </a:r>
            <a:endParaRPr kumimoji="0" lang="zh-CN" altLang="en-US" sz="2800" b="1" i="0" u="none" strike="noStrike" kern="0" cap="none" spc="0" normalizeH="0" baseline="0" noProof="0" dirty="0">
              <a:ln>
                <a:noFill/>
              </a:ln>
              <a:solidFill>
                <a:srgbClr val="8BFA54"/>
              </a:solidFill>
              <a:effectLst>
                <a:outerShdw blurRad="38100" dist="38100" dir="2700000" algn="tl">
                  <a:srgbClr val="000000">
                    <a:alpha val="43137"/>
                  </a:srgbClr>
                </a:outerShdw>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9" name="组合 8"/>
          <p:cNvGrpSpPr/>
          <p:nvPr/>
        </p:nvGrpSpPr>
        <p:grpSpPr>
          <a:xfrm>
            <a:off x="4522950" y="4923767"/>
            <a:ext cx="3133527" cy="723916"/>
            <a:chOff x="4979281" y="4936479"/>
            <a:chExt cx="3133527" cy="723916"/>
          </a:xfrm>
        </p:grpSpPr>
        <p:sp>
          <p:nvSpPr>
            <p:cNvPr id="24" name="文本框 23"/>
            <p:cNvSpPr txBox="1"/>
            <p:nvPr/>
          </p:nvSpPr>
          <p:spPr>
            <a:xfrm>
              <a:off x="4979281"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marL="0" marR="0" lvl="0" indent="0" defTabSz="914400" eaLnBrk="1" fontAlgn="auto" latinLnBrk="0" hangingPunct="1">
                <a:lnSpc>
                  <a:spcPct val="120000"/>
                </a:lnSpc>
                <a:buClrTx/>
                <a:buSzTx/>
                <a:buFontTx/>
                <a:buNone/>
                <a:defRPr/>
              </a:pPr>
              <a:r>
                <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rPr>
                <a:t>冰</a:t>
              </a:r>
            </a:p>
          </p:txBody>
        </p:sp>
        <p:sp>
          <p:nvSpPr>
            <p:cNvPr id="25" name="文本框 24"/>
            <p:cNvSpPr txBox="1"/>
            <p:nvPr/>
          </p:nvSpPr>
          <p:spPr>
            <a:xfrm>
              <a:off x="583997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marL="0" marR="0" lvl="0" indent="0" defTabSz="914400" eaLnBrk="1" fontAlgn="auto" latinLnBrk="0" hangingPunct="1">
                <a:lnSpc>
                  <a:spcPct val="120000"/>
                </a:lnSpc>
                <a:buClrTx/>
                <a:buSzTx/>
                <a:buFontTx/>
                <a:buNone/>
                <a:defRPr/>
              </a:pPr>
              <a:r>
                <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rPr>
                <a:t>川</a:t>
              </a:r>
            </a:p>
          </p:txBody>
        </p:sp>
        <p:sp>
          <p:nvSpPr>
            <p:cNvPr id="29" name="文本框 28"/>
            <p:cNvSpPr txBox="1"/>
            <p:nvPr/>
          </p:nvSpPr>
          <p:spPr>
            <a:xfrm>
              <a:off x="6650869"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marL="0" marR="0" lvl="0" indent="0" defTabSz="914400" eaLnBrk="1" fontAlgn="auto" latinLnBrk="0" hangingPunct="1">
                <a:lnSpc>
                  <a:spcPct val="120000"/>
                </a:lnSpc>
                <a:buClrTx/>
                <a:buSzTx/>
                <a:buFontTx/>
                <a:buNone/>
                <a:defRPr/>
              </a:pPr>
              <a:r>
                <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rPr>
                <a:t>地</a:t>
              </a:r>
            </a:p>
          </p:txBody>
        </p:sp>
        <p:sp>
          <p:nvSpPr>
            <p:cNvPr id="30" name="文本框 29"/>
            <p:cNvSpPr txBox="1"/>
            <p:nvPr/>
          </p:nvSpPr>
          <p:spPr>
            <a:xfrm>
              <a:off x="7497255" y="4936479"/>
              <a:ext cx="615553" cy="72391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marL="0" marR="0" lvl="0" indent="0" defTabSz="914400" eaLnBrk="1" fontAlgn="auto" latinLnBrk="0" hangingPunct="1">
                <a:lnSpc>
                  <a:spcPct val="120000"/>
                </a:lnSpc>
                <a:buClrTx/>
                <a:buSzTx/>
                <a:buFontTx/>
                <a:buNone/>
                <a:defRPr/>
              </a:pPr>
              <a:r>
                <a:rPr kumimoji="0" lang="zh-CN" altLang="en-US" sz="4800" b="1" i="0" u="none" strike="noStrike" kern="0" cap="none" spc="0" normalizeH="0" baseline="0" noProof="0" dirty="0">
                  <a:ln>
                    <a:noFill/>
                  </a:ln>
                  <a:gradFill>
                    <a:gsLst>
                      <a:gs pos="0">
                        <a:srgbClr val="8BFA54"/>
                      </a:gs>
                      <a:gs pos="38000">
                        <a:srgbClr val="8BFA54"/>
                      </a:gs>
                      <a:gs pos="100000">
                        <a:srgbClr val="8BFA54">
                          <a:alpha val="0"/>
                        </a:srgbClr>
                      </a:gs>
                    </a:gsLst>
                    <a:lin ang="0" scaled="0"/>
                  </a:gradFill>
                  <a:effectLst/>
                  <a:uLnTx/>
                  <a:uFillTx/>
                  <a:latin typeface="思源黑体" panose="020B0400000000000000" pitchFamily="34" charset="-122"/>
                  <a:ea typeface="思源黑体" panose="020B0400000000000000" pitchFamily="34" charset="-122"/>
                  <a:sym typeface="思源黑体" panose="020B0400000000000000" pitchFamily="34" charset="-122"/>
                </a:rPr>
                <a:t>貌</a:t>
              </a:r>
            </a:p>
          </p:txBody>
        </p:sp>
      </p:grpSp>
      <p:pic>
        <p:nvPicPr>
          <p:cNvPr id="12" name="图片 11"/>
          <p:cNvPicPr>
            <a:picLocks noChangeAspect="1"/>
          </p:cNvPicPr>
          <p:nvPr/>
        </p:nvPicPr>
        <p:blipFill>
          <a:blip r:embed="rId3">
            <a:extLst>
              <a:ext uri="{28A0092B-C50C-407E-A947-70E740481C1C}">
                <a14:useLocalDpi xmlns:a14="http://schemas.microsoft.com/office/drawing/2010/main" val="0"/>
              </a:ext>
            </a:extLst>
          </a:blip>
          <a:srcRect l="40599" t="24150" r="19493" b="21647"/>
          <a:stretch>
            <a:fillRect/>
          </a:stretch>
        </p:blipFill>
        <p:spPr>
          <a:xfrm>
            <a:off x="3829894" y="692696"/>
            <a:ext cx="4532211" cy="4103861"/>
          </a:xfrm>
          <a:custGeom>
            <a:avLst/>
            <a:gdLst>
              <a:gd name="connsiteX0" fmla="*/ 77458 w 4105292"/>
              <a:gd name="connsiteY0" fmla="*/ 2875640 h 3717291"/>
              <a:gd name="connsiteX1" fmla="*/ 76823 w 4105292"/>
              <a:gd name="connsiteY1" fmla="*/ 2877126 h 3717291"/>
              <a:gd name="connsiteX2" fmla="*/ 75997 w 4105292"/>
              <a:gd name="connsiteY2" fmla="*/ 2878562 h 3717291"/>
              <a:gd name="connsiteX3" fmla="*/ 2053300 w 4105292"/>
              <a:gd name="connsiteY3" fmla="*/ 774927 h 3717291"/>
              <a:gd name="connsiteX4" fmla="*/ 808632 w 4105292"/>
              <a:gd name="connsiteY4" fmla="*/ 2942364 h 3717291"/>
              <a:gd name="connsiteX5" fmla="*/ 3296660 w 4105292"/>
              <a:gd name="connsiteY5" fmla="*/ 2942364 h 3717291"/>
              <a:gd name="connsiteX6" fmla="*/ 2051915 w 4105292"/>
              <a:gd name="connsiteY6" fmla="*/ 0 h 3717291"/>
              <a:gd name="connsiteX7" fmla="*/ 2534203 w 4105292"/>
              <a:gd name="connsiteY7" fmla="*/ 276167 h 3717291"/>
              <a:gd name="connsiteX8" fmla="*/ 4030757 w 4105292"/>
              <a:gd name="connsiteY8" fmla="*/ 2878562 h 3717291"/>
              <a:gd name="connsiteX9" fmla="*/ 4105292 w 4105292"/>
              <a:gd name="connsiteY9" fmla="*/ 3157651 h 3717291"/>
              <a:gd name="connsiteX10" fmla="*/ 3547007 w 4105292"/>
              <a:gd name="connsiteY10" fmla="*/ 3717291 h 3717291"/>
              <a:gd name="connsiteX11" fmla="*/ 558285 w 4105292"/>
              <a:gd name="connsiteY11" fmla="*/ 3717291 h 3717291"/>
              <a:gd name="connsiteX12" fmla="*/ 0 w 4105292"/>
              <a:gd name="connsiteY12" fmla="*/ 3159113 h 3717291"/>
              <a:gd name="connsiteX13" fmla="*/ 20096 w 4105292"/>
              <a:gd name="connsiteY13" fmla="*/ 3009705 h 3717291"/>
              <a:gd name="connsiteX14" fmla="*/ 76823 w 4105292"/>
              <a:gd name="connsiteY14" fmla="*/ 2877126 h 3717291"/>
              <a:gd name="connsiteX15" fmla="*/ 211695 w 4105292"/>
              <a:gd name="connsiteY15" fmla="*/ 2642398 h 3717291"/>
              <a:gd name="connsiteX16" fmla="*/ 1569628 w 4105292"/>
              <a:gd name="connsiteY16" fmla="*/ 279089 h 3717291"/>
              <a:gd name="connsiteX17" fmla="*/ 2051915 w 4105292"/>
              <a:gd name="connsiteY17" fmla="*/ 0 h 371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5292" h="3717291">
                <a:moveTo>
                  <a:pt x="77458" y="2875640"/>
                </a:moveTo>
                <a:lnTo>
                  <a:pt x="76823" y="2877126"/>
                </a:lnTo>
                <a:lnTo>
                  <a:pt x="75997" y="2878562"/>
                </a:lnTo>
                <a:close/>
                <a:moveTo>
                  <a:pt x="2053300" y="774927"/>
                </a:moveTo>
                <a:lnTo>
                  <a:pt x="808632" y="2942364"/>
                </a:lnTo>
                <a:lnTo>
                  <a:pt x="3296660" y="2942364"/>
                </a:lnTo>
                <a:close/>
                <a:moveTo>
                  <a:pt x="2051915" y="0"/>
                </a:moveTo>
                <a:cubicBezTo>
                  <a:pt x="2257984" y="0"/>
                  <a:pt x="2437746" y="111051"/>
                  <a:pt x="2534203" y="276167"/>
                </a:cubicBezTo>
                <a:cubicBezTo>
                  <a:pt x="4030757" y="2878562"/>
                  <a:pt x="4030757" y="2878562"/>
                  <a:pt x="4030757" y="2878562"/>
                </a:cubicBezTo>
                <a:cubicBezTo>
                  <a:pt x="4077524" y="2958928"/>
                  <a:pt x="4105292" y="3055368"/>
                  <a:pt x="4105292" y="3157651"/>
                </a:cubicBezTo>
                <a:cubicBezTo>
                  <a:pt x="4105292" y="3465964"/>
                  <a:pt x="3855379" y="3715830"/>
                  <a:pt x="3547007" y="3717291"/>
                </a:cubicBezTo>
                <a:cubicBezTo>
                  <a:pt x="558285" y="3717291"/>
                  <a:pt x="558285" y="3717291"/>
                  <a:pt x="558285" y="3717291"/>
                </a:cubicBezTo>
                <a:cubicBezTo>
                  <a:pt x="249913" y="3717291"/>
                  <a:pt x="0" y="3467426"/>
                  <a:pt x="0" y="3159113"/>
                </a:cubicBezTo>
                <a:cubicBezTo>
                  <a:pt x="0" y="3107241"/>
                  <a:pt x="6942" y="3057195"/>
                  <a:pt x="20096" y="3009705"/>
                </a:cubicBezTo>
                <a:lnTo>
                  <a:pt x="76823" y="2877126"/>
                </a:lnTo>
                <a:lnTo>
                  <a:pt x="211695" y="2642398"/>
                </a:lnTo>
                <a:cubicBezTo>
                  <a:pt x="1569628" y="279089"/>
                  <a:pt x="1569628" y="279089"/>
                  <a:pt x="1569628" y="279089"/>
                </a:cubicBezTo>
                <a:cubicBezTo>
                  <a:pt x="1667546" y="111051"/>
                  <a:pt x="1847308" y="0"/>
                  <a:pt x="2051915" y="0"/>
                </a:cubicBezTo>
                <a:close/>
              </a:path>
            </a:pathLst>
          </a:custGeom>
        </p:spPr>
      </p:pic>
      <p:sp>
        <p:nvSpPr>
          <p:cNvPr id="2" name="矩形 1"/>
          <p:cNvSpPr/>
          <p:nvPr/>
        </p:nvSpPr>
        <p:spPr>
          <a:xfrm>
            <a:off x="4338508" y="5733797"/>
            <a:ext cx="3346590" cy="363818"/>
          </a:xfrm>
          <a:prstGeom prst="rect">
            <a:avLst/>
          </a:prstGeom>
        </p:spPr>
        <p:txBody>
          <a:bodyPr wrap="square">
            <a:spAutoFit/>
          </a:bodyPr>
          <a:lstStyle/>
          <a:p>
            <a:pPr algn="dist">
              <a:lnSpc>
                <a:spcPct val="120000"/>
              </a:lnSpc>
            </a:pPr>
            <a:r>
              <a:rPr lang="en-US" altLang="zh-CN"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GLACIAL LANDFORM</a:t>
            </a:r>
            <a:endParaRPr lang="zh-CN" altLang="en-US"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3" name="文本框 12"/>
          <p:cNvSpPr txBox="1"/>
          <p:nvPr/>
        </p:nvSpPr>
        <p:spPr>
          <a:xfrm>
            <a:off x="4799855" y="1412776"/>
            <a:ext cx="2592288" cy="2595775"/>
          </a:xfrm>
          <a:prstGeom prst="rect">
            <a:avLst/>
          </a:prstGeom>
          <a:noFill/>
        </p:spPr>
        <p:txBody>
          <a:bodyPr wrap="square" rtlCol="0">
            <a:spAutoFit/>
          </a:bodyPr>
          <a:lstStyle/>
          <a:p>
            <a:pPr algn="ctr">
              <a:lnSpc>
                <a:spcPct val="120000"/>
              </a:lnSpc>
            </a:pPr>
            <a:r>
              <a:rPr lang="en-US" altLang="zh-CN"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3</a:t>
            </a:r>
            <a:endParaRPr lang="zh-CN" altLang="en-US"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t="7647" b="7647"/>
          <a:stretch>
            <a:fillRect/>
          </a:stretch>
        </p:blipFill>
        <p:spPr>
          <a:xfrm>
            <a:off x="0" y="0"/>
            <a:ext cx="12192000" cy="6858000"/>
          </a:xfrm>
          <a:prstGeom prst="rect">
            <a:avLst/>
          </a:prstGeom>
        </p:spPr>
      </p:pic>
      <p:sp>
        <p:nvSpPr>
          <p:cNvPr id="4" name="矩形 3"/>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PA_文本框 9"/>
          <p:cNvSpPr txBox="1"/>
          <p:nvPr>
            <p:custDataLst>
              <p:tags r:id="rId1"/>
            </p:custDataLst>
          </p:nvPr>
        </p:nvSpPr>
        <p:spPr>
          <a:xfrm>
            <a:off x="5732312" y="1990189"/>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PA_文本框 9"/>
          <p:cNvSpPr txBox="1"/>
          <p:nvPr>
            <p:custDataLst>
              <p:tags r:id="rId2"/>
            </p:custDataLst>
          </p:nvPr>
        </p:nvSpPr>
        <p:spPr>
          <a:xfrm rot="10800000">
            <a:off x="5732312" y="408164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1463961" y="3124301"/>
            <a:ext cx="9264076" cy="565604"/>
          </a:xfrm>
          <a:prstGeom prst="rect">
            <a:avLst/>
          </a:prstGeom>
        </p:spPr>
        <p:txBody>
          <a:bodyPr wrap="none">
            <a:spAutoFit/>
          </a:bodyPr>
          <a:lstStyle/>
          <a:p>
            <a:pPr lvl="0" algn="ctr">
              <a:lnSpc>
                <a:spcPct val="120000"/>
              </a:lnSpc>
            </a:pPr>
            <a:r>
              <a:rPr lang="zh-CN" altLang="en-US" sz="2800" b="1" kern="0"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a:t>
            </a:r>
            <a:r>
              <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是指极地或高山地区多年存在并沿地面缓慢运动的天然冰体</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403812" y="404664"/>
            <a:ext cx="3384376" cy="635239"/>
          </a:xfrm>
          <a:prstGeom prst="rect">
            <a:avLst/>
          </a:prstGeom>
        </p:spPr>
        <p:txBody>
          <a:bodyPr wrap="square">
            <a:spAutoFit/>
          </a:bodyPr>
          <a:lstStyle/>
          <a:p>
            <a:pPr lvl="0" algn="ctr">
              <a:lnSpc>
                <a:spcPct val="120000"/>
              </a:lnSpc>
            </a:pPr>
            <a:r>
              <a:rPr lang="zh-CN" altLang="en-US" sz="36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冰川分类</a:t>
            </a:r>
          </a:p>
        </p:txBody>
      </p:sp>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r="5405"/>
          <a:stretch>
            <a:fillRect/>
          </a:stretch>
        </p:blipFill>
        <p:spPr>
          <a:xfrm>
            <a:off x="766769" y="1556792"/>
            <a:ext cx="5185221" cy="2997696"/>
          </a:xfrm>
          <a:prstGeom prst="rect">
            <a:avLst/>
          </a:prstGeom>
        </p:spPr>
      </p:pic>
      <p:pic>
        <p:nvPicPr>
          <p:cNvPr id="2050" name="Picture 2" descr="https://timgsa.baidu.com/timg?image&amp;quality=80&amp;size=b9999_10000&amp;sec=1593515071974&amp;di=c351dca1507b6fcfc117bc9ffa610372&amp;imgtype=0&amp;src=http%3A%2F%2Fpic.lvmama.com%2Fuploads%2Fpc%2Fplace2%2F2015-12-24%2F2a1ad442-d7cb-4c12-bbf9-7a2a15fd3580.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405" t="4286" b="4286"/>
          <a:stretch>
            <a:fillRect/>
          </a:stretch>
        </p:blipFill>
        <p:spPr bwMode="auto">
          <a:xfrm>
            <a:off x="6240022" y="1556792"/>
            <a:ext cx="5185216" cy="299769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983432" y="1772816"/>
            <a:ext cx="1620957" cy="514628"/>
          </a:xfrm>
          <a:prstGeom prst="rect">
            <a:avLst/>
          </a:prstGeom>
          <a:solidFill>
            <a:schemeClr val="tx1"/>
          </a:solidFill>
        </p:spPr>
        <p:txBody>
          <a:bodyPr wrap="none">
            <a:spAutoFit/>
          </a:bodyPr>
          <a:lstStyle/>
          <a:p>
            <a:pPr>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山岳冰川</a:t>
            </a:r>
          </a:p>
        </p:txBody>
      </p:sp>
      <p:sp>
        <p:nvSpPr>
          <p:cNvPr id="5" name="矩形 4"/>
          <p:cNvSpPr/>
          <p:nvPr/>
        </p:nvSpPr>
        <p:spPr>
          <a:xfrm>
            <a:off x="6384032" y="1747664"/>
            <a:ext cx="1620957" cy="514628"/>
          </a:xfrm>
          <a:prstGeom prst="rect">
            <a:avLst/>
          </a:prstGeom>
          <a:solidFill>
            <a:schemeClr val="tx1"/>
          </a:solidFill>
        </p:spPr>
        <p:txBody>
          <a:bodyPr wrap="none">
            <a:spAutoFit/>
          </a:bodyPr>
          <a:lstStyle/>
          <a:p>
            <a:pPr>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大陆冰川</a:t>
            </a:r>
          </a:p>
        </p:txBody>
      </p:sp>
      <p:sp>
        <p:nvSpPr>
          <p:cNvPr id="6" name="矩形 5"/>
          <p:cNvSpPr/>
          <p:nvPr/>
        </p:nvSpPr>
        <p:spPr>
          <a:xfrm>
            <a:off x="1882052" y="5006809"/>
            <a:ext cx="2954655" cy="897490"/>
          </a:xfrm>
          <a:prstGeom prst="rect">
            <a:avLst/>
          </a:prstGeom>
        </p:spPr>
        <p:txBody>
          <a:bodyPr wrap="none">
            <a:spAutoFit/>
          </a:bodyPr>
          <a:lstStyle/>
          <a:p>
            <a:pP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山岳冰川主要分布在</a:t>
            </a:r>
            <a:endPar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中低纬度高海拔地区</a:t>
            </a:r>
          </a:p>
        </p:txBody>
      </p:sp>
      <p:sp>
        <p:nvSpPr>
          <p:cNvPr id="8" name="矩形 7"/>
          <p:cNvSpPr/>
          <p:nvPr/>
        </p:nvSpPr>
        <p:spPr>
          <a:xfrm>
            <a:off x="7212450" y="5006809"/>
            <a:ext cx="3240360" cy="897490"/>
          </a:xfrm>
          <a:prstGeom prst="rect">
            <a:avLst/>
          </a:prstGeom>
        </p:spPr>
        <p:txBody>
          <a:bodyPr wrap="square">
            <a:spAutoFit/>
          </a:bodyPr>
          <a:lstStyle/>
          <a:p>
            <a:pPr algn="ct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大陆冰川主要分布</a:t>
            </a:r>
            <a:endPar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algn="ct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在南极洲和格陵兰岛</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384"/>
            <a:ext cx="12192000" cy="6858000"/>
          </a:xfrm>
          <a:prstGeom prst="rect">
            <a:avLst/>
          </a:prstGeom>
        </p:spPr>
      </p:pic>
      <p:sp>
        <p:nvSpPr>
          <p:cNvPr id="3" name="矩形 2"/>
          <p:cNvSpPr/>
          <p:nvPr/>
        </p:nvSpPr>
        <p:spPr>
          <a:xfrm>
            <a:off x="0" y="-19050"/>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1271464" y="2276872"/>
            <a:ext cx="9960768" cy="1599027"/>
          </a:xfrm>
          <a:prstGeom prst="rect">
            <a:avLst/>
          </a:prstGeom>
        </p:spPr>
        <p:txBody>
          <a:bodyPr wrap="square">
            <a:spAutoFit/>
          </a:bodyPr>
          <a:lstStyle/>
          <a:p>
            <a:pPr algn="just">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明代地理学家徐霞客是我国和世界上最早的岩溶研究学者。他考察了广西、贵州和云南一带的石灰岩地形，探寻了许多地下溶洞，</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徐霞客游记</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中详细记述了各种石灰岩地形的景观。 </a:t>
            </a:r>
          </a:p>
        </p:txBody>
      </p:sp>
      <p:sp>
        <p:nvSpPr>
          <p:cNvPr id="10" name="等腰三角形 9"/>
          <p:cNvSpPr/>
          <p:nvPr/>
        </p:nvSpPr>
        <p:spPr>
          <a:xfrm flipV="1">
            <a:off x="5803647" y="4365104"/>
            <a:ext cx="584705" cy="504056"/>
          </a:xfrm>
          <a:prstGeom prst="triangl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up)">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t="7647" b="7647"/>
          <a:stretch>
            <a:fillRect/>
          </a:stretch>
        </p:blipFill>
        <p:spPr>
          <a:xfrm>
            <a:off x="0" y="0"/>
            <a:ext cx="12192000" cy="6858000"/>
          </a:xfrm>
          <a:prstGeom prst="rect">
            <a:avLst/>
          </a:prstGeom>
        </p:spPr>
      </p:pic>
      <p:sp>
        <p:nvSpPr>
          <p:cNvPr id="4" name="矩形 3"/>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PA_文本框 9"/>
          <p:cNvSpPr txBox="1"/>
          <p:nvPr>
            <p:custDataLst>
              <p:tags r:id="rId1"/>
            </p:custDataLst>
          </p:nvPr>
        </p:nvSpPr>
        <p:spPr>
          <a:xfrm>
            <a:off x="5791748" y="139120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PA_文本框 9"/>
          <p:cNvSpPr txBox="1"/>
          <p:nvPr>
            <p:custDataLst>
              <p:tags r:id="rId2"/>
            </p:custDataLst>
          </p:nvPr>
        </p:nvSpPr>
        <p:spPr>
          <a:xfrm rot="10800000">
            <a:off x="5732312" y="4524492"/>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20000"/>
              </a:lnSpc>
              <a:buClrTx/>
              <a:buSzTx/>
              <a:buFontTx/>
              <a:buNone/>
              <a:defRPr/>
            </a:pPr>
            <a:endParaRPr kumimoji="0" lang="zh-CN" altLang="en-US" sz="13800" b="0" i="0" u="none" strike="noStrike" kern="0" cap="none" spc="0" normalizeH="0" baseline="0" noProof="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矩形 1"/>
          <p:cNvSpPr/>
          <p:nvPr/>
        </p:nvSpPr>
        <p:spPr>
          <a:xfrm>
            <a:off x="2395431" y="2644170"/>
            <a:ext cx="7520007" cy="1528880"/>
          </a:xfrm>
          <a:prstGeom prst="rect">
            <a:avLst/>
          </a:prstGeom>
        </p:spPr>
        <p:txBody>
          <a:bodyPr wrap="none">
            <a:spAutoFit/>
          </a:bodyPr>
          <a:lstStyle/>
          <a:p>
            <a:pPr lvl="0" algn="ctr">
              <a:lnSpc>
                <a:spcPct val="120000"/>
              </a:lnSpc>
            </a:pPr>
            <a:r>
              <a:rPr lang="zh-CN" altLang="en-US" sz="2800" b="1" kern="0"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冰川作用：</a:t>
            </a:r>
            <a:r>
              <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冰川对地球表面的侵蚀、搬运和堆积作用</a:t>
            </a:r>
            <a:endParaRPr lang="en-US" altLang="zh-CN"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pPr>
            <a:r>
              <a:rPr lang="zh-CN" altLang="en-US" sz="2800" b="1" kern="0"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冰川地貌：</a:t>
            </a:r>
            <a:r>
              <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冰川作用导致地表形态变化所形成的地貌</a:t>
            </a:r>
          </a:p>
          <a:p>
            <a:pPr lvl="0" algn="ctr">
              <a:lnSpc>
                <a:spcPct val="120000"/>
              </a:lnSpc>
            </a:pPr>
            <a:endParaRPr lang="zh-CN" altLang="en-US" sz="2400" kern="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8" y="0"/>
            <a:ext cx="12195748" cy="6858000"/>
          </a:xfrm>
          <a:prstGeom prst="rect">
            <a:avLst/>
          </a:prstGeom>
        </p:spPr>
      </p:pic>
      <p:sp>
        <p:nvSpPr>
          <p:cNvPr id="3" name="矩形 2"/>
          <p:cNvSpPr/>
          <p:nvPr/>
        </p:nvSpPr>
        <p:spPr>
          <a:xfrm>
            <a:off x="-3748" y="-56386"/>
            <a:ext cx="12207777" cy="6914386"/>
          </a:xfrm>
          <a:prstGeom prst="rect">
            <a:avLst/>
          </a:prstGeom>
          <a:solidFill>
            <a:srgbClr val="00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339102" cy="514628"/>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2800" b="1" i="0" u="none" strike="noStrike" kern="0" cap="none" spc="0" normalizeH="0" baseline="0" noProof="0" dirty="0">
                <a:ln>
                  <a:noFill/>
                </a:ln>
                <a:solidFill>
                  <a:srgbClr val="8BFA54"/>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冰川地貌分类</a:t>
            </a:r>
          </a:p>
        </p:txBody>
      </p:sp>
      <p:sp>
        <p:nvSpPr>
          <p:cNvPr id="5" name="矩形 4"/>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351584" y="2150256"/>
            <a:ext cx="2646878" cy="574901"/>
          </a:xfrm>
          <a:prstGeom prst="rect">
            <a:avLst/>
          </a:prstGeom>
        </p:spPr>
        <p:txBody>
          <a:bodyPr wrap="none">
            <a:spAutoFit/>
          </a:bodyPr>
          <a:lstStyle/>
          <a:p>
            <a:pPr marL="0" marR="0" lvl="0" indent="0" defTabSz="914400" eaLnBrk="1" fontAlgn="auto" latinLnBrk="0" hangingPunct="1">
              <a:lnSpc>
                <a:spcPct val="120000"/>
              </a:lnSpc>
              <a:buClrTx/>
              <a:buSzTx/>
              <a:buFontTx/>
              <a:buNone/>
              <a:defRPr/>
            </a:pPr>
            <a:r>
              <a:rPr kumimoji="0" lang="zh-CN" altLang="en-US" sz="32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冰川侵蚀地貌</a:t>
            </a:r>
          </a:p>
        </p:txBody>
      </p:sp>
      <p:sp>
        <p:nvSpPr>
          <p:cNvPr id="7" name="矩形 6"/>
          <p:cNvSpPr/>
          <p:nvPr/>
        </p:nvSpPr>
        <p:spPr>
          <a:xfrm>
            <a:off x="2519263" y="2928638"/>
            <a:ext cx="2275994" cy="1783886"/>
          </a:xfrm>
          <a:prstGeom prst="rect">
            <a:avLst/>
          </a:prstGeom>
        </p:spPr>
        <p:txBody>
          <a:bodyPr wrap="square">
            <a:spAutoFit/>
          </a:bodyPr>
          <a:lstStyle/>
          <a:p>
            <a:pPr lvl="0" algn="ctr">
              <a:lnSpc>
                <a:spcPct val="120000"/>
              </a:lnSpc>
              <a:defRPr/>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冰斗</a:t>
            </a:r>
            <a:endParaRPr lang="en-US" altLang="zh-CN"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defRPr/>
            </a:pPr>
            <a:r>
              <a:rPr lang="en-US" altLang="zh-CN"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U </a:t>
            </a: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形谷</a:t>
            </a:r>
            <a:endParaRPr lang="en-US" altLang="zh-CN"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defRPr/>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角峰</a:t>
            </a:r>
            <a:endParaRPr lang="en-US" altLang="zh-CN"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gn="ctr">
              <a:lnSpc>
                <a:spcPct val="120000"/>
              </a:lnSpc>
              <a:defRPr/>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刃脊</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158358" y="2201167"/>
            <a:ext cx="2646878" cy="574901"/>
          </a:xfrm>
          <a:prstGeom prst="rect">
            <a:avLst/>
          </a:prstGeom>
        </p:spPr>
        <p:txBody>
          <a:bodyPr wrap="none">
            <a:spAutoFit/>
          </a:bodyPr>
          <a:lstStyle/>
          <a:p>
            <a:pPr lvl="0" algn="just">
              <a:lnSpc>
                <a:spcPct val="120000"/>
              </a:lnSpc>
            </a:pPr>
            <a:r>
              <a:rPr lang="zh-CN" altLang="en-US" sz="32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冰川堆积地貌</a:t>
            </a: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4795257" y="1329602"/>
            <a:ext cx="25485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7314522" y="2928638"/>
            <a:ext cx="2275994" cy="454292"/>
          </a:xfrm>
          <a:prstGeom prst="rect">
            <a:avLst/>
          </a:prstGeom>
        </p:spPr>
        <p:txBody>
          <a:bodyPr wrap="square">
            <a:spAutoFit/>
          </a:bodyPr>
          <a:lstStyle/>
          <a:p>
            <a:pPr lvl="0" algn="ctr">
              <a:lnSpc>
                <a:spcPct val="120000"/>
              </a:lnSpc>
              <a:defRPr/>
            </a:pPr>
            <a:r>
              <a:rPr lang="zh-CN" altLang="en-US" sz="2400" kern="0" dirty="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rPr>
              <a:t>冰碛物</a:t>
            </a:r>
            <a:endParaRPr kumimoji="0" lang="zh-CN" altLang="en-US" sz="2400" b="0" i="0" u="none" strike="noStrike" kern="0" cap="none" spc="0" normalizeH="0" baseline="0" noProof="0" dirty="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7647" b="7647"/>
          <a:stretch>
            <a:fillRect/>
          </a:stretch>
        </p:blipFill>
        <p:spPr>
          <a:xfrm>
            <a:off x="-19158" y="0"/>
            <a:ext cx="12211157" cy="6868776"/>
          </a:xfrm>
          <a:prstGeom prst="rect">
            <a:avLst/>
          </a:prstGeom>
        </p:spPr>
      </p:pic>
      <p:grpSp>
        <p:nvGrpSpPr>
          <p:cNvPr id="5" name="组合 4"/>
          <p:cNvGrpSpPr/>
          <p:nvPr/>
        </p:nvGrpSpPr>
        <p:grpSpPr>
          <a:xfrm>
            <a:off x="0" y="3933056"/>
            <a:ext cx="12192000" cy="2924944"/>
            <a:chOff x="0" y="3933056"/>
            <a:chExt cx="12192000" cy="2924944"/>
          </a:xfrm>
        </p:grpSpPr>
        <p:sp>
          <p:nvSpPr>
            <p:cNvPr id="4" name="矩形 3"/>
            <p:cNvSpPr/>
            <p:nvPr/>
          </p:nvSpPr>
          <p:spPr>
            <a:xfrm>
              <a:off x="0" y="3933056"/>
              <a:ext cx="12192000" cy="2924944"/>
            </a:xfrm>
            <a:prstGeom prst="rect">
              <a:avLst/>
            </a:prstGeom>
            <a:solidFill>
              <a:srgbClr val="0000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3" name="矩形 2"/>
            <p:cNvSpPr/>
            <p:nvPr/>
          </p:nvSpPr>
          <p:spPr>
            <a:xfrm>
              <a:off x="407368" y="4096420"/>
              <a:ext cx="11377264" cy="2343975"/>
            </a:xfrm>
            <a:prstGeom prst="rect">
              <a:avLst/>
            </a:prstGeom>
          </p:spPr>
          <p:txBody>
            <a:bodyPr wrap="square">
              <a:spAutoFit/>
            </a:bodyPr>
            <a:lstStyle/>
            <a:p>
              <a:pPr algn="ct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冰川的“力量”</a:t>
              </a:r>
            </a:p>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当冰川厚达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100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米时，冰床上每平方米承受约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90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吨的压力。冰川滑动时，不仅能够碾碎岩石，甚至可将冰床底部的巨大岩块“连根拔起”。运动的冰川可将大小混杂的砾石“带走”，搬运到数百乃至数千米远的地方。冰川的搬运能力惊人，随冰川“漂移”的砾石，大的直径可达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30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余米</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endPar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imgsa.baidu.com/timg?image&amp;quality=80&amp;size=b9999_10000&amp;sec=1593575301723&amp;di=e6e1d3e3ea0f046e71a0837a4f61516a&amp;imgtype=0&amp;src=http%3A%2F%2Fwww.feettour.com%2Fuploads%2Fimage%2F20170215%2F1487149871.jpg"/>
          <p:cNvPicPr>
            <a:picLocks noChangeAspect="1" noChangeArrowheads="1"/>
          </p:cNvPicPr>
          <p:nvPr/>
        </p:nvPicPr>
        <p:blipFill>
          <a:blip r:embed="rId2">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val="0"/>
              </a:ext>
            </a:extLst>
          </a:blip>
          <a:srcRect/>
          <a:stretch>
            <a:fillRect/>
          </a:stretch>
        </p:blipFill>
        <p:spPr bwMode="auto">
          <a:xfrm>
            <a:off x="-20960" y="2704"/>
            <a:ext cx="12212960" cy="7458076"/>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组合 14"/>
          <p:cNvGrpSpPr/>
          <p:nvPr/>
        </p:nvGrpSpPr>
        <p:grpSpPr>
          <a:xfrm>
            <a:off x="4699738" y="693093"/>
            <a:ext cx="2736304" cy="1727795"/>
            <a:chOff x="4699738" y="693093"/>
            <a:chExt cx="2736304" cy="1727795"/>
          </a:xfrm>
        </p:grpSpPr>
        <p:sp>
          <p:nvSpPr>
            <p:cNvPr id="3" name="任意多边形 2"/>
            <p:cNvSpPr/>
            <p:nvPr/>
          </p:nvSpPr>
          <p:spPr>
            <a:xfrm>
              <a:off x="5898392" y="1556792"/>
              <a:ext cx="845679" cy="864096"/>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 name="圆角矩形 1"/>
            <p:cNvSpPr/>
            <p:nvPr/>
          </p:nvSpPr>
          <p:spPr>
            <a:xfrm>
              <a:off x="4699738" y="706666"/>
              <a:ext cx="2736304" cy="720080"/>
            </a:xfrm>
            <a:prstGeom prst="round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4915762" y="693093"/>
              <a:ext cx="2520280" cy="728982"/>
            </a:xfrm>
            <a:prstGeom prst="rect">
              <a:avLst/>
            </a:prstGeom>
          </p:spPr>
          <p:txBody>
            <a:bodyPr wrap="square">
              <a:spAutoFit/>
            </a:bodyPr>
            <a:lstStyle/>
            <a:p>
              <a:pPr>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角峰：金字塔形的</a:t>
              </a:r>
            </a:p>
            <a:p>
              <a:pPr>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尖峰，周围有冰斗发育</a:t>
              </a:r>
            </a:p>
          </p:txBody>
        </p:sp>
      </p:grpSp>
      <p:grpSp>
        <p:nvGrpSpPr>
          <p:cNvPr id="12" name="组合 11"/>
          <p:cNvGrpSpPr/>
          <p:nvPr/>
        </p:nvGrpSpPr>
        <p:grpSpPr>
          <a:xfrm>
            <a:off x="5591944" y="1624815"/>
            <a:ext cx="5114546" cy="2221400"/>
            <a:chOff x="5591944" y="1624815"/>
            <a:chExt cx="5114546" cy="2221400"/>
          </a:xfrm>
        </p:grpSpPr>
        <p:sp>
          <p:nvSpPr>
            <p:cNvPr id="6" name="任意多边形 5"/>
            <p:cNvSpPr/>
            <p:nvPr/>
          </p:nvSpPr>
          <p:spPr>
            <a:xfrm flipH="1">
              <a:off x="5591944" y="2982119"/>
              <a:ext cx="2664296" cy="864096"/>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圆角矩形 6"/>
            <p:cNvSpPr/>
            <p:nvPr/>
          </p:nvSpPr>
          <p:spPr>
            <a:xfrm>
              <a:off x="7322114" y="1624815"/>
              <a:ext cx="3384376" cy="1333829"/>
            </a:xfrm>
            <a:prstGeom prst="round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矩形 4"/>
            <p:cNvSpPr/>
            <p:nvPr/>
          </p:nvSpPr>
          <p:spPr>
            <a:xfrm>
              <a:off x="7436042" y="1761263"/>
              <a:ext cx="3156520" cy="1060931"/>
            </a:xfrm>
            <a:prstGeom prst="rect">
              <a:avLst/>
            </a:prstGeom>
          </p:spPr>
          <p:txBody>
            <a:bodyPr wrap="square">
              <a:spAutoFit/>
            </a:bodyPr>
            <a:lstStyle/>
            <a:p>
              <a:pPr>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冰斗：山岳冰川上源集聚冰雪的围椅状凹地，三面岩壁陡峭，底部较平缓。</a:t>
              </a:r>
            </a:p>
          </p:txBody>
        </p:sp>
      </p:grpSp>
      <p:grpSp>
        <p:nvGrpSpPr>
          <p:cNvPr id="16" name="组合 15"/>
          <p:cNvGrpSpPr/>
          <p:nvPr/>
        </p:nvGrpSpPr>
        <p:grpSpPr>
          <a:xfrm>
            <a:off x="766763" y="693092"/>
            <a:ext cx="3559286" cy="2447875"/>
            <a:chOff x="766763" y="693092"/>
            <a:chExt cx="3559286" cy="2447875"/>
          </a:xfrm>
        </p:grpSpPr>
        <p:sp>
          <p:nvSpPr>
            <p:cNvPr id="9" name="任意多边形 8"/>
            <p:cNvSpPr/>
            <p:nvPr/>
          </p:nvSpPr>
          <p:spPr>
            <a:xfrm>
              <a:off x="2207568" y="2204862"/>
              <a:ext cx="2118481" cy="936105"/>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圆角矩形 9"/>
            <p:cNvSpPr/>
            <p:nvPr/>
          </p:nvSpPr>
          <p:spPr>
            <a:xfrm>
              <a:off x="766763" y="693092"/>
              <a:ext cx="3559286" cy="1511771"/>
            </a:xfrm>
            <a:prstGeom prst="round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矩形 7"/>
            <p:cNvSpPr/>
            <p:nvPr/>
          </p:nvSpPr>
          <p:spPr>
            <a:xfrm>
              <a:off x="961846" y="752312"/>
              <a:ext cx="3284561" cy="1393330"/>
            </a:xfrm>
            <a:prstGeom prst="rect">
              <a:avLst/>
            </a:prstGeom>
          </p:spPr>
          <p:txBody>
            <a:bodyPr wrap="square">
              <a:spAutoFit/>
            </a:bodyPr>
            <a:lstStyle/>
            <a:p>
              <a:pPr>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刃脊：山岭两侧的冰斗和冰窖不断扩大，或两侧山谷冰川的谷坡后退，相邻冰斗之间的山脊形成刀刃状。</a:t>
              </a:r>
            </a:p>
          </p:txBody>
        </p:sp>
      </p:grpSp>
      <p:grpSp>
        <p:nvGrpSpPr>
          <p:cNvPr id="17" name="组合 16"/>
          <p:cNvGrpSpPr/>
          <p:nvPr/>
        </p:nvGrpSpPr>
        <p:grpSpPr>
          <a:xfrm>
            <a:off x="1775520" y="4158394"/>
            <a:ext cx="6912768" cy="2216977"/>
            <a:chOff x="1775520" y="4158394"/>
            <a:chExt cx="6912768" cy="2216977"/>
          </a:xfrm>
        </p:grpSpPr>
        <p:sp>
          <p:nvSpPr>
            <p:cNvPr id="13" name="任意多边形 12"/>
            <p:cNvSpPr/>
            <p:nvPr/>
          </p:nvSpPr>
          <p:spPr>
            <a:xfrm flipH="1" flipV="1">
              <a:off x="1775520" y="4158394"/>
              <a:ext cx="4122872" cy="878028"/>
            </a:xfrm>
            <a:custGeom>
              <a:avLst/>
              <a:gdLst>
                <a:gd name="connsiteX0" fmla="*/ 3035300 w 3035300"/>
                <a:gd name="connsiteY0" fmla="*/ 2679700 h 2679700"/>
                <a:gd name="connsiteX1" fmla="*/ 0 w 3035300"/>
                <a:gd name="connsiteY1" fmla="*/ 1612900 h 2679700"/>
                <a:gd name="connsiteX2" fmla="*/ 0 w 3035300"/>
                <a:gd name="connsiteY2" fmla="*/ 0 h 2679700"/>
              </a:gdLst>
              <a:ahLst/>
              <a:cxnLst>
                <a:cxn ang="0">
                  <a:pos x="connsiteX0" y="connsiteY0"/>
                </a:cxn>
                <a:cxn ang="0">
                  <a:pos x="connsiteX1" y="connsiteY1"/>
                </a:cxn>
                <a:cxn ang="0">
                  <a:pos x="connsiteX2" y="connsiteY2"/>
                </a:cxn>
              </a:cxnLst>
              <a:rect l="l" t="t" r="r" b="b"/>
              <a:pathLst>
                <a:path w="3035300" h="2679700">
                  <a:moveTo>
                    <a:pt x="3035300" y="2679700"/>
                  </a:moveTo>
                  <a:lnTo>
                    <a:pt x="0" y="1612900"/>
                  </a:lnTo>
                  <a:lnTo>
                    <a:pt x="0" y="0"/>
                  </a:lnTo>
                </a:path>
              </a:pathLst>
            </a:custGeom>
            <a:noFill/>
            <a:ln>
              <a:solidFill>
                <a:schemeClr val="bg1"/>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4" name="圆角矩形 13"/>
            <p:cNvSpPr/>
            <p:nvPr/>
          </p:nvSpPr>
          <p:spPr>
            <a:xfrm>
              <a:off x="5303912" y="5041542"/>
              <a:ext cx="3384376" cy="1333829"/>
            </a:xfrm>
            <a:prstGeom prst="round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1" name="矩形 10"/>
            <p:cNvSpPr/>
            <p:nvPr/>
          </p:nvSpPr>
          <p:spPr>
            <a:xfrm>
              <a:off x="5531768" y="5246791"/>
              <a:ext cx="2928664" cy="1060931"/>
            </a:xfrm>
            <a:prstGeom prst="rect">
              <a:avLst/>
            </a:prstGeom>
          </p:spPr>
          <p:txBody>
            <a:bodyPr wrap="square">
              <a:spAutoFit/>
            </a:bodyPr>
            <a:lstStyle/>
            <a:p>
              <a:pPr algn="just">
                <a:lnSpc>
                  <a:spcPct val="120000"/>
                </a:lnSpc>
              </a:pP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冰川槽谷：冰川流动时刨蚀作用所形成的谷地，两壁陡立，谷底开阔，形如</a:t>
              </a:r>
              <a:r>
                <a:rPr lang="en-US" altLang="zh-CN" dirty="0">
                  <a:latin typeface="思源黑体" panose="020B0400000000000000" pitchFamily="34" charset="-122"/>
                  <a:ea typeface="思源黑体" panose="020B0400000000000000" pitchFamily="34" charset="-122"/>
                  <a:cs typeface="+mn-ea"/>
                  <a:sym typeface="思源黑体" panose="020B0400000000000000" pitchFamily="34" charset="-122"/>
                </a:rPr>
                <a:t>U</a:t>
              </a:r>
              <a:r>
                <a:rPr lang="zh-CN" altLang="en-US" dirty="0">
                  <a:latin typeface="思源黑体" panose="020B0400000000000000" pitchFamily="34" charset="-122"/>
                  <a:ea typeface="思源黑体" panose="020B0400000000000000" pitchFamily="34" charset="-122"/>
                  <a:cs typeface="+mn-ea"/>
                  <a:sym typeface="思源黑体" panose="020B0400000000000000" pitchFamily="34" charset="-122"/>
                </a:rPr>
                <a:t>字。</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down)">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t="1235" b="1235"/>
          <a:stretch>
            <a:fillRect/>
          </a:stretch>
        </p:blipFill>
        <p:spPr>
          <a:xfrm>
            <a:off x="-1262" y="0"/>
            <a:ext cx="12192000" cy="6858000"/>
          </a:xfrm>
          <a:prstGeom prst="rect">
            <a:avLst/>
          </a:prstGeom>
        </p:spPr>
      </p:pic>
      <p:sp>
        <p:nvSpPr>
          <p:cNvPr id="4" name="矩形 3"/>
          <p:cNvSpPr/>
          <p:nvPr/>
        </p:nvSpPr>
        <p:spPr>
          <a:xfrm>
            <a:off x="766763" y="5949280"/>
            <a:ext cx="1980029" cy="514628"/>
          </a:xfrm>
          <a:prstGeom prst="rect">
            <a:avLst/>
          </a:prstGeom>
        </p:spPr>
        <p:txBody>
          <a:bodyPr wrap="none">
            <a:spAutoFit/>
          </a:bodyPr>
          <a:lstStyle/>
          <a:p>
            <a:pPr>
              <a:lnSpc>
                <a:spcPct val="120000"/>
              </a:lnSpc>
            </a:pPr>
            <a:r>
              <a:rPr lang="zh-CN" altLang="en-US" sz="28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挪威西峡湾</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136"/>
            <a:ext cx="12192000" cy="6858000"/>
          </a:xfrm>
          <a:prstGeom prst="rect">
            <a:avLst/>
          </a:prstGeom>
        </p:spPr>
      </p:pic>
      <p:sp>
        <p:nvSpPr>
          <p:cNvPr id="7" name="矩形 6"/>
          <p:cNvSpPr/>
          <p:nvPr/>
        </p:nvSpPr>
        <p:spPr>
          <a:xfrm>
            <a:off x="0" y="-39236"/>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文本框 7"/>
          <p:cNvSpPr txBox="1"/>
          <p:nvPr/>
        </p:nvSpPr>
        <p:spPr>
          <a:xfrm>
            <a:off x="4367808" y="1074509"/>
            <a:ext cx="5256584" cy="4708981"/>
          </a:xfrm>
          <a:prstGeom prst="rect">
            <a:avLst/>
          </a:prstGeom>
          <a:noFill/>
        </p:spPr>
        <p:txBody>
          <a:bodyPr wrap="square" rtlCol="0">
            <a:spAutoFit/>
          </a:bodyPr>
          <a:lstStyle/>
          <a:p>
            <a:pPr algn="ctr"/>
            <a:r>
              <a:rPr lang="zh-CN" altLang="en-US" sz="30000" dirty="0">
                <a:solidFill>
                  <a:schemeClr val="bg1">
                    <a:alpha val="18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a:t>
            </a:r>
          </a:p>
        </p:txBody>
      </p:sp>
      <p:sp>
        <p:nvSpPr>
          <p:cNvPr id="9" name="文本框 8"/>
          <p:cNvSpPr txBox="1"/>
          <p:nvPr/>
        </p:nvSpPr>
        <p:spPr>
          <a:xfrm>
            <a:off x="1415480" y="2708920"/>
            <a:ext cx="9361040" cy="830997"/>
          </a:xfrm>
          <a:prstGeom prst="rect">
            <a:avLst/>
          </a:prstGeom>
          <a:noFill/>
        </p:spPr>
        <p:txBody>
          <a:bodyPr wrap="square" rtlCol="0">
            <a:spAutoFit/>
          </a:bodyPr>
          <a:lstStyle/>
          <a:p>
            <a:pPr algn="ctr"/>
            <a:r>
              <a:rPr lang="zh-CN" altLang="en-US" sz="4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你知道挪威的峡湾是怎么形成的嘛？</a:t>
            </a:r>
            <a:endParaRPr lang="en-US" altLang="zh-CN" sz="4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1235" b="1235"/>
          <a:stretch>
            <a:fillRect/>
          </a:stretch>
        </p:blipFill>
        <p:spPr>
          <a:xfrm>
            <a:off x="-1262" y="0"/>
            <a:ext cx="12192000" cy="6858000"/>
          </a:xfrm>
          <a:prstGeom prst="rect">
            <a:avLst/>
          </a:prstGeom>
        </p:spPr>
      </p:pic>
      <p:grpSp>
        <p:nvGrpSpPr>
          <p:cNvPr id="5" name="组合 4"/>
          <p:cNvGrpSpPr/>
          <p:nvPr/>
        </p:nvGrpSpPr>
        <p:grpSpPr>
          <a:xfrm>
            <a:off x="0" y="5229200"/>
            <a:ext cx="12192000" cy="1628800"/>
            <a:chOff x="0" y="5229200"/>
            <a:chExt cx="12192000" cy="1628800"/>
          </a:xfrm>
        </p:grpSpPr>
        <p:sp>
          <p:nvSpPr>
            <p:cNvPr id="3" name="矩形 2"/>
            <p:cNvSpPr/>
            <p:nvPr/>
          </p:nvSpPr>
          <p:spPr>
            <a:xfrm>
              <a:off x="0" y="5229200"/>
              <a:ext cx="12192000" cy="1628800"/>
            </a:xfrm>
            <a:prstGeom prst="rect">
              <a:avLst/>
            </a:prstGeom>
            <a:solidFill>
              <a:srgbClr val="0000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465942" y="5332636"/>
              <a:ext cx="11260116" cy="1340688"/>
            </a:xfrm>
            <a:prstGeom prst="rect">
              <a:avLst/>
            </a:prstGeom>
          </p:spPr>
          <p:txBody>
            <a:bodyPr wrap="square">
              <a:spAutoFit/>
            </a:bodyPr>
            <a:lstStyle/>
            <a:p>
              <a:pP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峡湾：冰川侵蚀作用，崖壁陡峭，曲折幽深，如：挪威海峡。</a:t>
              </a:r>
            </a:p>
            <a:p>
              <a:pP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波状平原：冰川堆积作用，波状起伏，有低缓的波状丘陵，典型景观有波德平原。</a:t>
              </a:r>
            </a:p>
            <a:p>
              <a:pPr>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冰碛湖：最典型是北美五大湖，冰川侵蚀作用形成。</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95791" y="404664"/>
            <a:ext cx="4940169" cy="6258893"/>
          </a:xfrm>
          <a:prstGeom prst="rect">
            <a:avLst/>
          </a:prstGeom>
        </p:spPr>
        <p:txBody>
          <a:bodyPr wrap="square">
            <a:spAutoFit/>
          </a:bodyPr>
          <a:lstStyle/>
          <a:p>
            <a:pPr indent="457200"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在高纬度地区，厚重的冰川能伸入海洋，冰川在流动过程中侵蚀海岸形成槽谷，冰退以后，槽谷被海水侵入，成为狭长的海湾，称为峡湾。峡湾深入陆地数十至数百千米，海水很深，两侧陡崖巍然，景色壮丽。</a:t>
            </a:r>
          </a:p>
          <a:p>
            <a:pPr indent="457200" algn="just">
              <a:lnSpc>
                <a:spcPct val="120000"/>
              </a:lnSpc>
            </a:pPr>
            <a:endPar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挪威以峡湾闻名，有“峡湾国家”之称。</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2005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年，挪威西峡湾被联合国教科文组织列入</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世界遗产名录</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。挪威西峡湾</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盖朗厄尔峡湾和纳柔依峡湾，具有壮观的自然美景和独特的美学价值。</a:t>
            </a:r>
          </a:p>
        </p:txBody>
      </p:sp>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t="1235" b="1235"/>
          <a:stretch>
            <a:fillRect/>
          </a:stretch>
        </p:blipFill>
        <p:spPr>
          <a:xfrm>
            <a:off x="6104610" y="528382"/>
            <a:ext cx="5340345" cy="3003944"/>
          </a:xfrm>
          <a:prstGeom prst="rect">
            <a:avLst/>
          </a:prstGeom>
        </p:spPr>
      </p:pic>
      <p:sp>
        <p:nvSpPr>
          <p:cNvPr id="4" name="矩形 3"/>
          <p:cNvSpPr/>
          <p:nvPr/>
        </p:nvSpPr>
        <p:spPr>
          <a:xfrm>
            <a:off x="6456334" y="3553218"/>
            <a:ext cx="4815858" cy="897490"/>
          </a:xfrm>
          <a:prstGeom prst="rect">
            <a:avLst/>
          </a:prstGeom>
        </p:spPr>
        <p:txBody>
          <a:bodyPr wrap="square">
            <a:spAutoFit/>
          </a:bodyPr>
          <a:lstStyle/>
          <a:p>
            <a:pPr>
              <a:lnSpc>
                <a:spcPct val="120000"/>
              </a:lnSpc>
            </a:pP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比较冰川作用形成的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U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形谷与流水作用形成的 </a:t>
            </a:r>
            <a:r>
              <a:rPr lang="en-US" altLang="zh-CN"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V </a:t>
            </a: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形谷的形态差异。</a:t>
            </a:r>
          </a:p>
        </p:txBody>
      </p:sp>
      <p:grpSp>
        <p:nvGrpSpPr>
          <p:cNvPr id="5" name="组合 4"/>
          <p:cNvGrpSpPr/>
          <p:nvPr/>
        </p:nvGrpSpPr>
        <p:grpSpPr>
          <a:xfrm>
            <a:off x="0" y="-178718"/>
            <a:ext cx="1704990" cy="1883708"/>
            <a:chOff x="0" y="-178718"/>
            <a:chExt cx="1704990" cy="1883708"/>
          </a:xfrm>
        </p:grpSpPr>
        <p:sp>
          <p:nvSpPr>
            <p:cNvPr id="6" name="斜纹 5"/>
            <p:cNvSpPr/>
            <p:nvPr/>
          </p:nvSpPr>
          <p:spPr>
            <a:xfrm>
              <a:off x="0" y="0"/>
              <a:ext cx="1704990" cy="1704990"/>
            </a:xfrm>
            <a:prstGeom prst="diagStrip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rot="18821884">
              <a:off x="-259682" y="418541"/>
              <a:ext cx="1656184" cy="461665"/>
            </a:xfrm>
            <a:prstGeom prst="rect">
              <a:avLst/>
            </a:prstGeom>
            <a:noFill/>
          </p:spPr>
          <p:txBody>
            <a:bodyPr wrap="square" rtlCol="0">
              <a:spAutoFit/>
            </a:bodyPr>
            <a:lstStyle/>
            <a:p>
              <a:pPr algn="ctr"/>
              <a:r>
                <a:rPr lang="zh-CN" altLang="en-US" sz="2400" b="1" dirty="0">
                  <a:latin typeface="思源黑体" panose="020B0400000000000000" pitchFamily="34" charset="-122"/>
                  <a:ea typeface="思源黑体" panose="020B0400000000000000" pitchFamily="34" charset="-122"/>
                  <a:cs typeface="+mn-ea"/>
                  <a:sym typeface="思源黑体" panose="020B0400000000000000" pitchFamily="34" charset="-122"/>
                </a:rPr>
                <a:t>探究活动</a:t>
              </a: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t="1235" b="1235"/>
          <a:stretch>
            <a:fillRect/>
          </a:stretch>
        </p:blipFill>
        <p:spPr>
          <a:xfrm>
            <a:off x="3058951" y="549275"/>
            <a:ext cx="6074099" cy="3416681"/>
          </a:xfrm>
          <a:prstGeom prst="rect">
            <a:avLst/>
          </a:prstGeom>
        </p:spPr>
      </p:pic>
      <p:sp>
        <p:nvSpPr>
          <p:cNvPr id="4" name="矩形 3"/>
          <p:cNvSpPr/>
          <p:nvPr/>
        </p:nvSpPr>
        <p:spPr>
          <a:xfrm>
            <a:off x="766763" y="4108271"/>
            <a:ext cx="10513814" cy="454292"/>
          </a:xfrm>
          <a:prstGeom prst="rect">
            <a:avLst/>
          </a:prstGeom>
        </p:spPr>
        <p:txBody>
          <a:bodyPr wrap="square">
            <a:spAutoFit/>
          </a:bodyPr>
          <a:lstStyle/>
          <a:p>
            <a:pPr marL="0" marR="0" lvl="0" indent="0" defTabSz="914400" eaLnBrk="1" fontAlgn="auto" latinLnBrk="0" hangingPunct="1">
              <a:lnSpc>
                <a:spcPct val="120000"/>
              </a:lnSpc>
              <a:spcBef>
                <a:spcPts val="0"/>
              </a:spcBef>
              <a:spcAft>
                <a:spcPts val="0"/>
              </a:spcAft>
              <a:buClrTx/>
              <a:buSzTx/>
              <a:buFontTx/>
              <a:buNone/>
              <a:defRPr/>
            </a:pPr>
            <a:r>
              <a:rPr kumimoji="0" lang="en-US" altLang="zh-CN"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1. </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比较冰川作用形成的 </a:t>
            </a:r>
            <a:r>
              <a:rPr kumimoji="0" lang="en-US" altLang="zh-CN"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U </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形谷与流水作用形成的 </a:t>
            </a:r>
            <a:r>
              <a:rPr kumimoji="0" lang="en-US" altLang="zh-CN"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V </a:t>
            </a:r>
            <a:r>
              <a:rPr kumimoji="0" lang="zh-CN" altLang="en-US" sz="2400" b="0" i="0" u="none" strike="noStrike" kern="0" cap="none" spc="0" normalizeH="0" baseline="0" noProof="0" dirty="0">
                <a:ln>
                  <a:noFill/>
                </a:ln>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形谷的形态差异。</a:t>
            </a:r>
          </a:p>
        </p:txBody>
      </p:sp>
      <p:sp>
        <p:nvSpPr>
          <p:cNvPr id="5" name="矩形 4"/>
          <p:cNvSpPr/>
          <p:nvPr/>
        </p:nvSpPr>
        <p:spPr>
          <a:xfrm>
            <a:off x="623553" y="4704878"/>
            <a:ext cx="10944894" cy="1827552"/>
          </a:xfrm>
          <a:prstGeom prst="rect">
            <a:avLst/>
          </a:prstGeom>
        </p:spPr>
        <p:txBody>
          <a:bodyPr wrap="square">
            <a:spAutoFit/>
          </a:bodyPr>
          <a:lstStyle/>
          <a:p>
            <a:pPr algn="just">
              <a:lnSpc>
                <a:spcPct val="120000"/>
              </a:lnSpc>
            </a:pPr>
            <a:r>
              <a:rPr lang="en-US" altLang="zh-CN"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U</a:t>
            </a:r>
            <a:r>
              <a:rPr lang="zh-CN" altLang="en-US"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形谷谷底一般较平直而宽阔，两壁陡立。冰川沿由地面滑动侵蚀形成的沟谷，在冰川的创蚀作用下不断加深、加宽，山嘴部分因阻挡冰川流动而被刨蚀掉。</a:t>
            </a:r>
            <a:r>
              <a:rPr lang="en-US" altLang="zh-CN"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V</a:t>
            </a:r>
            <a:r>
              <a:rPr lang="zh-CN" altLang="en-US"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形谷两壁较陡，谷底狭窄。在河流的上游以及山区河流，河水在垂直方向上的侵蚀作用大，这样使河谷的加深速度快于拓宽速度，从而在横断面上呈</a:t>
            </a:r>
            <a:r>
              <a:rPr lang="en-US" altLang="zh-CN"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V</a:t>
            </a:r>
            <a:r>
              <a:rPr lang="zh-CN" altLang="en-US" sz="2400" kern="0" dirty="0">
                <a:solidFill>
                  <a:srgbClr val="C00000"/>
                </a:solidFill>
                <a:latin typeface="思源黑体" panose="020B0400000000000000" pitchFamily="34" charset="-122"/>
                <a:ea typeface="思源黑体" panose="020B0400000000000000" pitchFamily="34" charset="-122"/>
                <a:cs typeface="+mn-ea"/>
                <a:sym typeface="思源黑体" panose="020B0400000000000000" pitchFamily="34" charset="-122"/>
              </a:rPr>
              <a:t>形谷。</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l="606" t="2509" b="7743"/>
          <a:stretch>
            <a:fillRect/>
          </a:stretch>
        </p:blipFill>
        <p:spPr>
          <a:xfrm>
            <a:off x="-15097" y="2075555"/>
            <a:ext cx="3967830" cy="2482510"/>
          </a:xfrm>
          <a:prstGeom prst="rect">
            <a:avLst/>
          </a:prstGeom>
        </p:spPr>
      </p:pic>
      <p:sp>
        <p:nvSpPr>
          <p:cNvPr id="8" name="文本框 7"/>
          <p:cNvSpPr txBox="1"/>
          <p:nvPr/>
        </p:nvSpPr>
        <p:spPr>
          <a:xfrm>
            <a:off x="1161787" y="4672625"/>
            <a:ext cx="1614062"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喀斯特地貌</a:t>
            </a: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0344" y="2075555"/>
            <a:ext cx="4080052" cy="2482510"/>
          </a:xfrm>
          <a:prstGeom prst="rect">
            <a:avLst/>
          </a:prstGeom>
        </p:spPr>
      </p:pic>
      <p:sp>
        <p:nvSpPr>
          <p:cNvPr id="9" name="文本框 8"/>
          <p:cNvSpPr txBox="1"/>
          <p:nvPr/>
        </p:nvSpPr>
        <p:spPr>
          <a:xfrm>
            <a:off x="5160513" y="4672625"/>
            <a:ext cx="1659713"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冰川地貌</a:t>
            </a:r>
          </a:p>
        </p:txBody>
      </p:sp>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b="61020"/>
          <a:stretch>
            <a:fillRect/>
          </a:stretch>
        </p:blipFill>
        <p:spPr>
          <a:xfrm>
            <a:off x="8030395" y="2075555"/>
            <a:ext cx="4146507" cy="2482510"/>
          </a:xfrm>
          <a:prstGeom prst="rect">
            <a:avLst/>
          </a:prstGeom>
        </p:spPr>
      </p:pic>
      <p:sp>
        <p:nvSpPr>
          <p:cNvPr id="11" name="矩形 10"/>
          <p:cNvSpPr/>
          <p:nvPr/>
        </p:nvSpPr>
        <p:spPr>
          <a:xfrm>
            <a:off x="803412" y="836712"/>
            <a:ext cx="10585176" cy="897490"/>
          </a:xfrm>
          <a:prstGeom prst="rect">
            <a:avLst/>
          </a:prstGeom>
        </p:spPr>
        <p:txBody>
          <a:bodyPr wrap="square">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我国山川壮美，地表形态多姿多彩。有的地区石灰岩广布，发育出喀斯特地貌；</a:t>
            </a: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有的地区波涛拍岸，发育出海岸地貌；有的地区高山巍峨，发育出冰川地貌。</a:t>
            </a:r>
          </a:p>
        </p:txBody>
      </p:sp>
      <p:sp>
        <p:nvSpPr>
          <p:cNvPr id="15" name="文本框 14"/>
          <p:cNvSpPr txBox="1"/>
          <p:nvPr/>
        </p:nvSpPr>
        <p:spPr>
          <a:xfrm>
            <a:off x="9537287" y="4672625"/>
            <a:ext cx="1659713"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海岸地貌</a:t>
            </a:r>
          </a:p>
        </p:txBody>
      </p:sp>
      <p:sp>
        <p:nvSpPr>
          <p:cNvPr id="16" name="矩形 15"/>
          <p:cNvSpPr/>
          <p:nvPr/>
        </p:nvSpPr>
        <p:spPr>
          <a:xfrm>
            <a:off x="711114" y="5421123"/>
            <a:ext cx="10065405" cy="897490"/>
          </a:xfrm>
          <a:prstGeom prst="rect">
            <a:avLst/>
          </a:prstGeom>
        </p:spPr>
        <p:txBody>
          <a:bodyPr wrap="square">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1. </a:t>
            </a: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说一说，上述地表形态各有什么特点？主要分布在我国哪些地区？</a:t>
            </a:r>
          </a:p>
          <a:p>
            <a:pPr marL="0" marR="0" lvl="0" indent="0" algn="l" defTabSz="914400" rtl="0" eaLnBrk="1" fontAlgn="auto" latinLnBrk="0" hangingPunct="1">
              <a:lnSpc>
                <a:spcPct val="120000"/>
              </a:lnSpc>
              <a:spcBef>
                <a:spcPts val="0"/>
              </a:spcBef>
              <a:spcAft>
                <a:spcPts val="0"/>
              </a:spcAft>
              <a:buClrTx/>
              <a:buSzTx/>
              <a:buFontTx/>
              <a:buNone/>
              <a:defRPr/>
            </a:pPr>
            <a:r>
              <a:rPr kumimoji="0" lang="en-US" altLang="zh-CN"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2. </a:t>
            </a: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想一想，究竟是什么原因导致上述地表形态有如此之大的差异呢？</a:t>
            </a:r>
          </a:p>
        </p:txBody>
      </p:sp>
      <p:sp>
        <p:nvSpPr>
          <p:cNvPr id="2"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探究</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7813" b="7813"/>
          <a:stretch>
            <a:fillRect/>
          </a:stretch>
        </p:blipFill>
        <p:spPr>
          <a:xfrm>
            <a:off x="0" y="0"/>
            <a:ext cx="12192000" cy="6858000"/>
          </a:xfrm>
          <a:prstGeom prst="rect">
            <a:avLst/>
          </a:prstGeom>
          <a:ln>
            <a:noFill/>
          </a:ln>
          <a:effectLst>
            <a:outerShdw blurRad="190500" algn="tl" rotWithShape="0">
              <a:srgbClr val="000000">
                <a:alpha val="70000"/>
              </a:srgbClr>
            </a:outerShdw>
          </a:effectLst>
        </p:spPr>
      </p:pic>
      <p:sp>
        <p:nvSpPr>
          <p:cNvPr id="3" name="矩形 2"/>
          <p:cNvSpPr/>
          <p:nvPr/>
        </p:nvSpPr>
        <p:spPr>
          <a:xfrm>
            <a:off x="0" y="-19050"/>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695325" y="2204864"/>
            <a:ext cx="10873283" cy="2116092"/>
          </a:xfrm>
          <a:prstGeom prst="rect">
            <a:avLst/>
          </a:prstGeom>
        </p:spPr>
        <p:txBody>
          <a:bodyPr wrap="square">
            <a:spAutoFit/>
          </a:bodyPr>
          <a:lstStyle/>
          <a:p>
            <a:pPr algn="just">
              <a:lnSpc>
                <a:spcPct val="120000"/>
              </a:lnSpc>
            </a:pP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19</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世纪末，南斯拉夫学者司威治研究了南斯拉夫西北部沿海一带伊斯特里亚碳酸盐岩（石灰岩）高原溶蚀而成的奇特地貌，并把这种地貌叫做喀斯特。从此“喀斯特”一词逐渐变成了世界各国所通用的专有名词术语。</a:t>
            </a:r>
          </a:p>
        </p:txBody>
      </p:sp>
      <p:sp>
        <p:nvSpPr>
          <p:cNvPr id="6" name="等腰三角形 5"/>
          <p:cNvSpPr/>
          <p:nvPr/>
        </p:nvSpPr>
        <p:spPr>
          <a:xfrm flipV="1">
            <a:off x="5803647" y="4365104"/>
            <a:ext cx="584705" cy="504056"/>
          </a:xfrm>
          <a:prstGeom prst="triangl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43317" y="404813"/>
            <a:ext cx="10065405" cy="454292"/>
          </a:xfrm>
          <a:prstGeom prst="rect">
            <a:avLst/>
          </a:prstGeom>
        </p:spPr>
        <p:txBody>
          <a:bodyPr wrap="square">
            <a:spAutoFit/>
          </a:bodyPr>
          <a:lstStyle/>
          <a:p>
            <a:pPr marL="457200" marR="0" lvl="0" indent="-457200" algn="l" defTabSz="914400" rtl="0" eaLnBrk="1" fontAlgn="auto" latinLnBrk="0" hangingPunct="1">
              <a:lnSpc>
                <a:spcPct val="120000"/>
              </a:lnSpc>
              <a:spcBef>
                <a:spcPts val="0"/>
              </a:spcBef>
              <a:spcAft>
                <a:spcPts val="0"/>
              </a:spcAft>
              <a:buClrTx/>
              <a:buSzTx/>
              <a:buFontTx/>
              <a:buAutoNum type="arabicPeriod"/>
              <a:defRPr/>
            </a:pPr>
            <a:r>
              <a:rPr kumimoji="0" lang="zh-CN" altLang="en-US"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rPr>
              <a:t>说一说，上述地表形态各有什么特点？主要分布在我国哪些地区？</a:t>
            </a:r>
            <a:endParaRPr kumimoji="0" lang="en-US" altLang="zh-CN" sz="2400" b="0" i="0" u="none" strike="noStrike" kern="1200" cap="none" spc="0" normalizeH="0" baseline="0" noProof="0" dirty="0">
              <a:ln>
                <a:noFill/>
              </a:ln>
              <a:solidFill>
                <a:prstClr val="black">
                  <a:lumMod val="85000"/>
                  <a:lumOff val="15000"/>
                </a:prstClr>
              </a:solidFill>
              <a:effectLst/>
              <a:uLnTx/>
              <a:uFillTx/>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3" name="文本框 2"/>
          <p:cNvSpPr txBox="1"/>
          <p:nvPr/>
        </p:nvSpPr>
        <p:spPr>
          <a:xfrm>
            <a:off x="8303568" y="1123061"/>
            <a:ext cx="3888432" cy="4459041"/>
          </a:xfrm>
          <a:prstGeom prst="rect">
            <a:avLst/>
          </a:prstGeom>
          <a:noFill/>
        </p:spPr>
        <p:txBody>
          <a:bodyPr wrap="square" rtlCol="0">
            <a:spAutoFit/>
          </a:bodyPr>
          <a:lstStyle/>
          <a:p>
            <a:pPr>
              <a:lnSpc>
                <a:spcPct val="150000"/>
              </a:lnSpc>
            </a:pPr>
            <a:r>
              <a:rPr lang="zh-CN" altLang="en-US"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海岸地貌：</a:t>
            </a:r>
            <a:endParaRPr lang="en-US" altLang="zh-CN"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海蚀地貌：海蚀崖、海蚀平台、海蚀柱。</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沉积地貌：包括海滩、沙嘴、离岸堤、水下沙坝等。</a:t>
            </a: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主要分布在我国的沿海地区。</a:t>
            </a:r>
          </a:p>
        </p:txBody>
      </p:sp>
      <p:sp>
        <p:nvSpPr>
          <p:cNvPr id="5"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探究</a:t>
            </a:r>
          </a:p>
        </p:txBody>
      </p:sp>
      <p:sp>
        <p:nvSpPr>
          <p:cNvPr id="7" name="文本框 6"/>
          <p:cNvSpPr txBox="1"/>
          <p:nvPr/>
        </p:nvSpPr>
        <p:spPr>
          <a:xfrm>
            <a:off x="191344" y="1124744"/>
            <a:ext cx="3888432" cy="5567037"/>
          </a:xfrm>
          <a:prstGeom prst="rect">
            <a:avLst/>
          </a:prstGeom>
          <a:noFill/>
        </p:spPr>
        <p:txBody>
          <a:bodyPr wrap="square">
            <a:spAutoFit/>
          </a:bodyPr>
          <a:lstStyle/>
          <a:p>
            <a:pPr>
              <a:lnSpc>
                <a:spcPct val="150000"/>
              </a:lnSpc>
            </a:pPr>
            <a:r>
              <a:rPr lang="zh-CN" altLang="en-US"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喀斯特地貌：</a:t>
            </a:r>
            <a:endParaRPr lang="en-US" altLang="zh-CN"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地表景观：石林、峰林、天生桥、钙化坝、钙化湖等。</a:t>
            </a: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地下景观：溶洞、石钟乳、右笋、石柱等。</a:t>
            </a: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主要分布南方的山地、丘陵地区，在西南地区（广西、贵州、重庆、云南等</a:t>
            </a:r>
            <a:r>
              <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a:t>
            </a: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尤为集中。</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9" name="文本框 8"/>
          <p:cNvSpPr txBox="1"/>
          <p:nvPr/>
        </p:nvSpPr>
        <p:spPr>
          <a:xfrm>
            <a:off x="4331803" y="1123061"/>
            <a:ext cx="3888432" cy="2797048"/>
          </a:xfrm>
          <a:prstGeom prst="rect">
            <a:avLst/>
          </a:prstGeom>
          <a:noFill/>
        </p:spPr>
        <p:txBody>
          <a:bodyPr wrap="square">
            <a:spAutoFit/>
          </a:bodyPr>
          <a:lstStyle/>
          <a:p>
            <a:pPr>
              <a:lnSpc>
                <a:spcPct val="150000"/>
              </a:lnSpc>
            </a:pPr>
            <a:r>
              <a:rPr lang="zh-CN" altLang="en-US"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冰川地貌：</a:t>
            </a:r>
            <a:endParaRPr lang="en-US" altLang="zh-CN" sz="2400" b="1"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冰斗</a:t>
            </a:r>
            <a:r>
              <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U </a:t>
            </a: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形谷、角峰、刃脊、冰碛物。</a:t>
            </a:r>
          </a:p>
          <a:p>
            <a:pPr marL="457200" indent="-457200">
              <a:lnSpc>
                <a:spcPct val="150000"/>
              </a:lnSpc>
              <a:buFont typeface="Arial" panose="020B0604020202020204" pitchFamily="34" charset="0"/>
              <a:buChar char="•"/>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主要分布在我国的西北，青藏高原地区。</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9"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83394" y="1196752"/>
            <a:ext cx="10225211" cy="454292"/>
          </a:xfrm>
          <a:prstGeom prst="rect">
            <a:avLst/>
          </a:prstGeom>
        </p:spPr>
        <p:txBody>
          <a:bodyPr wrap="square">
            <a:spAutoFit/>
          </a:bodyPr>
          <a:lstStyle/>
          <a:p>
            <a:pPr lvl="0">
              <a:lnSpc>
                <a:spcPct val="120000"/>
              </a:lnSpc>
              <a:defRPr/>
            </a:pPr>
            <a:r>
              <a:rPr lang="en-US" altLang="zh-CN" sz="2400" dirty="0">
                <a:solidFill>
                  <a:prstClr val="black">
                    <a:lumMod val="85000"/>
                    <a:lumOff val="15000"/>
                  </a:prstClr>
                </a:solidFill>
                <a:latin typeface="思源黑体" panose="020B0400000000000000" pitchFamily="34" charset="-122"/>
                <a:ea typeface="思源黑体" panose="020B0400000000000000" pitchFamily="34" charset="-122"/>
                <a:sym typeface="思源黑体" panose="020B0400000000000000" pitchFamily="34" charset="-122"/>
              </a:rPr>
              <a:t>2. </a:t>
            </a:r>
            <a:r>
              <a:rPr lang="zh-CN" altLang="en-US" sz="2400" dirty="0">
                <a:solidFill>
                  <a:prstClr val="black">
                    <a:lumMod val="85000"/>
                    <a:lumOff val="15000"/>
                  </a:prstClr>
                </a:solidFill>
                <a:latin typeface="思源黑体" panose="020B0400000000000000" pitchFamily="34" charset="-122"/>
                <a:ea typeface="思源黑体" panose="020B0400000000000000" pitchFamily="34" charset="-122"/>
                <a:sym typeface="思源黑体" panose="020B0400000000000000" pitchFamily="34" charset="-122"/>
              </a:rPr>
              <a:t>想一想，究竟是什么原因导致上述地表形态有如此之大的差异呢？</a:t>
            </a:r>
          </a:p>
        </p:txBody>
      </p:sp>
      <p:sp>
        <p:nvSpPr>
          <p:cNvPr id="3" name="文本框 2"/>
          <p:cNvSpPr txBox="1"/>
          <p:nvPr/>
        </p:nvSpPr>
        <p:spPr>
          <a:xfrm>
            <a:off x="983394" y="2047081"/>
            <a:ext cx="9705365" cy="1689052"/>
          </a:xfrm>
          <a:prstGeom prst="rect">
            <a:avLst/>
          </a:prstGeom>
          <a:noFill/>
        </p:spPr>
        <p:txBody>
          <a:bodyPr wrap="square" rtlCol="0">
            <a:spAutoFit/>
          </a:bodyPr>
          <a:lstStyle/>
          <a:p>
            <a:pPr>
              <a:lnSpc>
                <a:spcPct val="150000"/>
              </a:lnSpc>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喀斯特地貌：流水的侵蚀形成</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a:lnSpc>
                <a:spcPct val="150000"/>
              </a:lnSpc>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冰川地貌：冰川侵蚀和冰川堆积作用而形成的</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a:p>
            <a:pPr>
              <a:lnSpc>
                <a:spcPct val="150000"/>
              </a:lnSpc>
            </a:pPr>
            <a:r>
              <a:rPr lang="zh-CN" altLang="en-US"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rPr>
              <a:t>海岸地貌：海水侵蚀和堆积形成</a:t>
            </a:r>
            <a:endParaRPr lang="en-US" altLang="zh-CN" sz="2400" dirty="0">
              <a:solidFill>
                <a:srgbClr val="C00000"/>
              </a:solidFill>
              <a:latin typeface="思源黑体" panose="020B0400000000000000" pitchFamily="34" charset="-122"/>
              <a:ea typeface="思源黑体" panose="020B0400000000000000" pitchFamily="34" charset="-122"/>
              <a:sym typeface="思源黑体" panose="020B0400000000000000" pitchFamily="34" charset="-122"/>
            </a:endParaRPr>
          </a:p>
        </p:txBody>
      </p:sp>
      <p:sp>
        <p:nvSpPr>
          <p:cNvPr id="5"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探究</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299356" y="296652"/>
            <a:ext cx="11593288" cy="6264696"/>
          </a:xfrm>
          <a:prstGeom prst="roundRect">
            <a:avLst>
              <a:gd name="adj" fmla="val 249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圆角矩形 7"/>
          <p:cNvSpPr/>
          <p:nvPr/>
        </p:nvSpPr>
        <p:spPr>
          <a:xfrm>
            <a:off x="5034601" y="902569"/>
            <a:ext cx="2122796" cy="608826"/>
          </a:xfrm>
          <a:prstGeom prst="roundRect">
            <a:avLst>
              <a:gd name="adj" fmla="val 944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等腰三角形 3"/>
          <p:cNvSpPr/>
          <p:nvPr/>
        </p:nvSpPr>
        <p:spPr>
          <a:xfrm flipV="1">
            <a:off x="5845412" y="296652"/>
            <a:ext cx="501176" cy="432048"/>
          </a:xfrm>
          <a:prstGeom prst="triangle">
            <a:avLst/>
          </a:prstGeom>
          <a:solidFill>
            <a:schemeClr val="bg1">
              <a:lumMod val="85000"/>
              <a:alpha val="8313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矩形 4"/>
          <p:cNvSpPr/>
          <p:nvPr/>
        </p:nvSpPr>
        <p:spPr>
          <a:xfrm>
            <a:off x="5182929" y="909228"/>
            <a:ext cx="1826141"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1" i="0" u="none" strike="noStrike" kern="0" cap="none" spc="0" normalizeH="0" baseline="0" noProof="0" dirty="0">
                <a:ln>
                  <a:noFill/>
                </a:ln>
                <a:solidFill>
                  <a:schemeClr val="bg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课堂小结</a:t>
            </a:r>
          </a:p>
        </p:txBody>
      </p:sp>
      <p:grpSp>
        <p:nvGrpSpPr>
          <p:cNvPr id="21" name="组合 20"/>
          <p:cNvGrpSpPr/>
          <p:nvPr/>
        </p:nvGrpSpPr>
        <p:grpSpPr>
          <a:xfrm>
            <a:off x="889855" y="1702356"/>
            <a:ext cx="9993621" cy="4603625"/>
            <a:chOff x="1255873" y="2241979"/>
            <a:chExt cx="9392201" cy="3603691"/>
          </a:xfrm>
        </p:grpSpPr>
        <p:sp>
          <p:nvSpPr>
            <p:cNvPr id="12" name="任意多边形 11"/>
            <p:cNvSpPr/>
            <p:nvPr/>
          </p:nvSpPr>
          <p:spPr>
            <a:xfrm>
              <a:off x="4337300" y="2241979"/>
              <a:ext cx="3339362"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120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喀斯特、海岸和冰川地貌</a:t>
              </a:r>
            </a:p>
          </p:txBody>
        </p:sp>
        <p:sp>
          <p:nvSpPr>
            <p:cNvPr id="13" name="任意多边形 12"/>
            <p:cNvSpPr/>
            <p:nvPr/>
          </p:nvSpPr>
          <p:spPr>
            <a:xfrm>
              <a:off x="1614521" y="3330066"/>
              <a:ext cx="243946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流水（化学作用）</a:t>
              </a:r>
            </a:p>
          </p:txBody>
        </p:sp>
        <p:sp>
          <p:nvSpPr>
            <p:cNvPr id="25" name="任意多边形 24"/>
            <p:cNvSpPr/>
            <p:nvPr/>
          </p:nvSpPr>
          <p:spPr>
            <a:xfrm>
              <a:off x="5504365" y="3304754"/>
              <a:ext cx="118326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海浪</a:t>
              </a:r>
            </a:p>
          </p:txBody>
        </p:sp>
        <p:sp>
          <p:nvSpPr>
            <p:cNvPr id="26" name="任意多边形 25"/>
            <p:cNvSpPr/>
            <p:nvPr/>
          </p:nvSpPr>
          <p:spPr>
            <a:xfrm>
              <a:off x="8904312" y="3330066"/>
              <a:ext cx="118326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algn="ctr" defTabSz="2444750">
                <a:lnSpc>
                  <a:spcPct val="90000"/>
                </a:lnSpc>
                <a:spcBef>
                  <a:spcPct val="0"/>
                </a:spcBef>
                <a:spcAft>
                  <a:spcPct val="35000"/>
                </a:spcAft>
              </a:pPr>
              <a:r>
                <a:rPr lang="zh-CN" altLang="en-US" sz="2400" b="1" kern="0" dirty="0">
                  <a:solidFill>
                    <a:schemeClr val="tx1"/>
                  </a:solidFill>
                  <a:latin typeface="思源黑体" panose="020B0400000000000000" pitchFamily="34" charset="-122"/>
                  <a:ea typeface="思源黑体" panose="020B0400000000000000" pitchFamily="34" charset="-122"/>
                  <a:cs typeface="+mn-ea"/>
                  <a:sym typeface="思源黑体" panose="020B0400000000000000" pitchFamily="34" charset="-122"/>
                </a:rPr>
                <a:t>冰川</a:t>
              </a:r>
            </a:p>
          </p:txBody>
        </p:sp>
        <p:grpSp>
          <p:nvGrpSpPr>
            <p:cNvPr id="41" name="组合 40"/>
            <p:cNvGrpSpPr/>
            <p:nvPr/>
          </p:nvGrpSpPr>
          <p:grpSpPr>
            <a:xfrm>
              <a:off x="2783632" y="2824053"/>
              <a:ext cx="6776564" cy="472916"/>
              <a:chOff x="4799856" y="2364450"/>
              <a:chExt cx="2808312" cy="472916"/>
            </a:xfrm>
          </p:grpSpPr>
          <p:cxnSp>
            <p:nvCxnSpPr>
              <p:cNvPr id="28" name="直接连接符 27"/>
              <p:cNvCxnSpPr/>
              <p:nvPr/>
            </p:nvCxnSpPr>
            <p:spPr>
              <a:xfrm>
                <a:off x="6168008" y="2364450"/>
                <a:ext cx="0" cy="3444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4799856" y="2708920"/>
                <a:ext cx="280831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4799856" y="2708920"/>
                <a:ext cx="0" cy="12844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7608168" y="2708920"/>
                <a:ext cx="0" cy="12844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6168008" y="2708920"/>
                <a:ext cx="0" cy="12844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7" name="任意多边形 26"/>
            <p:cNvSpPr/>
            <p:nvPr/>
          </p:nvSpPr>
          <p:spPr>
            <a:xfrm>
              <a:off x="1614521" y="4192531"/>
              <a:ext cx="2439468"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喀斯特地貌</a:t>
              </a:r>
            </a:p>
          </p:txBody>
        </p:sp>
        <p:sp>
          <p:nvSpPr>
            <p:cNvPr id="29" name="任意多边形 28"/>
            <p:cNvSpPr/>
            <p:nvPr/>
          </p:nvSpPr>
          <p:spPr>
            <a:xfrm>
              <a:off x="4971086" y="4192531"/>
              <a:ext cx="2304256"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海岸地貌</a:t>
              </a:r>
            </a:p>
          </p:txBody>
        </p:sp>
        <p:sp>
          <p:nvSpPr>
            <p:cNvPr id="30" name="任意多边形 29"/>
            <p:cNvSpPr/>
            <p:nvPr/>
          </p:nvSpPr>
          <p:spPr>
            <a:xfrm>
              <a:off x="8343818" y="4192531"/>
              <a:ext cx="2304256"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冰川地貌</a:t>
              </a:r>
            </a:p>
          </p:txBody>
        </p:sp>
        <p:cxnSp>
          <p:nvCxnSpPr>
            <p:cNvPr id="7" name="直接连接符 6"/>
            <p:cNvCxnSpPr/>
            <p:nvPr/>
          </p:nvCxnSpPr>
          <p:spPr>
            <a:xfrm>
              <a:off x="2783632" y="3921700"/>
              <a:ext cx="0" cy="270831"/>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6098332" y="3921700"/>
              <a:ext cx="0" cy="270831"/>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9546382" y="3917355"/>
              <a:ext cx="0" cy="270831"/>
            </a:xfrm>
            <a:prstGeom prst="line">
              <a:avLst/>
            </a:prstGeom>
          </p:spPr>
          <p:style>
            <a:lnRef idx="1">
              <a:schemeClr val="accent1"/>
            </a:lnRef>
            <a:fillRef idx="0">
              <a:schemeClr val="accent1"/>
            </a:fillRef>
            <a:effectRef idx="0">
              <a:schemeClr val="accent1"/>
            </a:effectRef>
            <a:fontRef idx="minor">
              <a:schemeClr val="tx1"/>
            </a:fontRef>
          </p:style>
        </p:cxnSp>
        <p:sp>
          <p:nvSpPr>
            <p:cNvPr id="38" name="任意多边形 37"/>
            <p:cNvSpPr/>
            <p:nvPr/>
          </p:nvSpPr>
          <p:spPr>
            <a:xfrm>
              <a:off x="1255873" y="5100138"/>
              <a:ext cx="1296789" cy="745532"/>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a:t>
              </a:r>
              <a:endParaRPr kumimoji="0" lang="en-US" altLang="zh-CN"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溶蚀地貌</a:t>
              </a:r>
            </a:p>
          </p:txBody>
        </p:sp>
        <p:sp>
          <p:nvSpPr>
            <p:cNvPr id="39" name="任意多边形 38"/>
            <p:cNvSpPr/>
            <p:nvPr/>
          </p:nvSpPr>
          <p:spPr>
            <a:xfrm>
              <a:off x="3171056" y="5100138"/>
              <a:ext cx="1276348" cy="745532"/>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喀斯特</a:t>
              </a:r>
              <a:endParaRPr kumimoji="0" lang="en-US" altLang="zh-CN"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沉积地貌</a:t>
              </a:r>
            </a:p>
          </p:txBody>
        </p:sp>
        <p:sp>
          <p:nvSpPr>
            <p:cNvPr id="40" name="任意多边形 39"/>
            <p:cNvSpPr/>
            <p:nvPr/>
          </p:nvSpPr>
          <p:spPr>
            <a:xfrm>
              <a:off x="4568521" y="5100138"/>
              <a:ext cx="129678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海蚀地貌</a:t>
              </a:r>
            </a:p>
          </p:txBody>
        </p:sp>
        <p:sp>
          <p:nvSpPr>
            <p:cNvPr id="42" name="任意多边形 41"/>
            <p:cNvSpPr/>
            <p:nvPr/>
          </p:nvSpPr>
          <p:spPr>
            <a:xfrm>
              <a:off x="6394584" y="5087546"/>
              <a:ext cx="1296789" cy="591634"/>
            </a:xfrm>
            <a:custGeom>
              <a:avLst/>
              <a:gdLst>
                <a:gd name="connsiteX0" fmla="*/ 0 w 2376289"/>
                <a:gd name="connsiteY0" fmla="*/ 0 h 1188144"/>
                <a:gd name="connsiteX1" fmla="*/ 2376289 w 2376289"/>
                <a:gd name="connsiteY1" fmla="*/ 0 h 1188144"/>
                <a:gd name="connsiteX2" fmla="*/ 2376289 w 2376289"/>
                <a:gd name="connsiteY2" fmla="*/ 1188144 h 1188144"/>
                <a:gd name="connsiteX3" fmla="*/ 0 w 2376289"/>
                <a:gd name="connsiteY3" fmla="*/ 1188144 h 1188144"/>
                <a:gd name="connsiteX4" fmla="*/ 0 w 2376289"/>
                <a:gd name="connsiteY4" fmla="*/ 0 h 118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89" h="1188144">
                  <a:moveTo>
                    <a:pt x="0" y="0"/>
                  </a:moveTo>
                  <a:lnTo>
                    <a:pt x="2376289" y="0"/>
                  </a:lnTo>
                  <a:lnTo>
                    <a:pt x="2376289" y="1188144"/>
                  </a:lnTo>
                  <a:lnTo>
                    <a:pt x="0" y="1188144"/>
                  </a:lnTo>
                  <a:lnTo>
                    <a:pt x="0" y="0"/>
                  </a:lnTo>
                  <a:close/>
                </a:path>
              </a:pathLst>
            </a:custGeom>
            <a:solidFill>
              <a:srgbClr val="8BFA5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925" tIns="34925" rIns="34925" bIns="34925" numCol="1" spcCol="1270" anchor="ctr" anchorCtr="0">
              <a:noAutofit/>
            </a:bodyPr>
            <a:lstStyle/>
            <a:p>
              <a:pPr marL="0" marR="0" lvl="0" indent="0" algn="ctr" defTabSz="2444750" eaLnBrk="1" fontAlgn="auto" latinLnBrk="0" hangingPunct="1">
                <a:lnSpc>
                  <a:spcPct val="90000"/>
                </a:lnSpc>
                <a:spcBef>
                  <a:spcPct val="0"/>
                </a:spcBef>
                <a:spcAft>
                  <a:spcPct val="35000"/>
                </a:spcAft>
                <a:buClrTx/>
                <a:buSzTx/>
                <a:buFontTx/>
                <a:buNone/>
                <a:defRPr/>
              </a:pPr>
              <a:r>
                <a:rPr kumimoji="0" lang="zh-CN" altLang="en-US" sz="2400" b="1" i="0" u="none" strike="noStrike" kern="0" cap="none" spc="0" normalizeH="0" baseline="0" noProof="0" dirty="0">
                  <a:ln>
                    <a:noFill/>
                  </a:ln>
                  <a:solidFill>
                    <a:schemeClr val="tx1"/>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rPr>
                <a:t>海积地貌</a:t>
              </a:r>
            </a:p>
          </p:txBody>
        </p:sp>
        <p:grpSp>
          <p:nvGrpSpPr>
            <p:cNvPr id="20" name="组合 19"/>
            <p:cNvGrpSpPr/>
            <p:nvPr/>
          </p:nvGrpSpPr>
          <p:grpSpPr>
            <a:xfrm>
              <a:off x="1865957" y="4779751"/>
              <a:ext cx="1915889" cy="307795"/>
              <a:chOff x="8544272" y="5661172"/>
              <a:chExt cx="1656184" cy="288184"/>
            </a:xfrm>
          </p:grpSpPr>
          <p:cxnSp>
            <p:nvCxnSpPr>
              <p:cNvPr id="11" name="直接连接符 10"/>
              <p:cNvCxnSpPr/>
              <p:nvPr/>
            </p:nvCxnSpPr>
            <p:spPr>
              <a:xfrm>
                <a:off x="8544272" y="5805264"/>
                <a:ext cx="16561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372364" y="5661172"/>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8544272" y="5805264"/>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0200456" y="5805264"/>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2" name="组合 51"/>
            <p:cNvGrpSpPr/>
            <p:nvPr/>
          </p:nvGrpSpPr>
          <p:grpSpPr>
            <a:xfrm>
              <a:off x="5127090" y="4779751"/>
              <a:ext cx="1915889" cy="307795"/>
              <a:chOff x="8544272" y="5661172"/>
              <a:chExt cx="1656184" cy="288184"/>
            </a:xfrm>
          </p:grpSpPr>
          <p:cxnSp>
            <p:nvCxnSpPr>
              <p:cNvPr id="53" name="直接连接符 52"/>
              <p:cNvCxnSpPr/>
              <p:nvPr/>
            </p:nvCxnSpPr>
            <p:spPr>
              <a:xfrm>
                <a:off x="8544272" y="5805264"/>
                <a:ext cx="16561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9372364" y="5661172"/>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8544272" y="5805264"/>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10200456" y="5805264"/>
                <a:ext cx="0" cy="1440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66908" y="836712"/>
            <a:ext cx="10658475" cy="4967514"/>
          </a:xfrm>
          <a:prstGeom prst="rect">
            <a:avLst/>
          </a:prstGeom>
        </p:spPr>
        <p:txBody>
          <a:bodyPr wrap="square">
            <a:spAutoFit/>
          </a:bodyPr>
          <a:lstStyle/>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古往今来，“桂林山水甲天下”不知唤起了多少人对桂林山水的神往。读图，回答</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1-3</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题。</a:t>
            </a:r>
          </a:p>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1.</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图中属于地面喀斯特地貌的是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．①②③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．②③④</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．①②④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．①③④</a:t>
            </a:r>
          </a:p>
        </p:txBody>
      </p:sp>
      <p:sp>
        <p:nvSpPr>
          <p:cNvPr id="3"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p>
        </p:txBody>
      </p:sp>
      <p:pic>
        <p:nvPicPr>
          <p:cNvPr id="4" name="图片 3" descr="XTS99.tif"/>
          <p:cNvPicPr/>
          <p:nvPr/>
        </p:nvPicPr>
        <p:blipFill>
          <a:blip r:embed="rId2" r:link="rId3" cstate="print"/>
          <a:stretch>
            <a:fillRect/>
          </a:stretch>
        </p:blipFill>
        <p:spPr>
          <a:xfrm>
            <a:off x="3863752" y="1384590"/>
            <a:ext cx="4464496" cy="3046352"/>
          </a:xfrm>
          <a:prstGeom prst="rect">
            <a:avLst/>
          </a:prstGeom>
          <a:noFill/>
          <a:ln w="9525">
            <a:noFill/>
          </a:ln>
        </p:spPr>
      </p:pic>
      <p:sp>
        <p:nvSpPr>
          <p:cNvPr id="5" name="任意多边形 4"/>
          <p:cNvSpPr/>
          <p:nvPr/>
        </p:nvSpPr>
        <p:spPr>
          <a:xfrm rot="21062554">
            <a:off x="664723" y="4851996"/>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5231904" y="4422818"/>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A</a:t>
            </a:r>
            <a:endParaRPr lang="zh-CN" altLang="en-US" sz="2800" b="1" dirty="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75097" y="3426106"/>
            <a:ext cx="10441805" cy="3194721"/>
          </a:xfrm>
          <a:prstGeom prst="rect">
            <a:avLst/>
          </a:prstGeom>
        </p:spPr>
        <p:txBody>
          <a:bodyPr wrap="square">
            <a:spAutoFit/>
          </a:bodyPr>
          <a:lstStyle/>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2.</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图中景观主要与喀斯特沉积作用有关的是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．①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．②</a:t>
            </a: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．③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．④</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nSpc>
                <a:spcPct val="120000"/>
              </a:lnSpc>
            </a:pPr>
            <a:endPar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3.</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景观④的代表性喀斯特地貌形态有</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．石芽、漏斗、落水洞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．石钟乳、石笋、石柱</a:t>
            </a:r>
          </a:p>
          <a:p>
            <a:pPr lvl="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．天生桥、石林、洼地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．溶洞、地下河、峰丛</a:t>
            </a:r>
          </a:p>
        </p:txBody>
      </p:sp>
      <p:pic>
        <p:nvPicPr>
          <p:cNvPr id="3" name="图片 2" descr="XTS99.tif"/>
          <p:cNvPicPr/>
          <p:nvPr/>
        </p:nvPicPr>
        <p:blipFill>
          <a:blip r:embed="rId2" r:link="rId3" cstate="print"/>
          <a:stretch>
            <a:fillRect/>
          </a:stretch>
        </p:blipFill>
        <p:spPr>
          <a:xfrm>
            <a:off x="3179676" y="282896"/>
            <a:ext cx="5544615" cy="3123285"/>
          </a:xfrm>
          <a:prstGeom prst="rect">
            <a:avLst/>
          </a:prstGeom>
          <a:noFill/>
          <a:ln w="9525">
            <a:noFill/>
          </a:ln>
        </p:spPr>
      </p:pic>
      <p:sp>
        <p:nvSpPr>
          <p:cNvPr id="4" name="任意多边形 3"/>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p>
        </p:txBody>
      </p:sp>
      <p:sp>
        <p:nvSpPr>
          <p:cNvPr id="5" name="任意多边形 4"/>
          <p:cNvSpPr/>
          <p:nvPr/>
        </p:nvSpPr>
        <p:spPr>
          <a:xfrm rot="21062554">
            <a:off x="2884631" y="4347941"/>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任意多边形 5"/>
          <p:cNvSpPr/>
          <p:nvPr/>
        </p:nvSpPr>
        <p:spPr>
          <a:xfrm rot="21062554">
            <a:off x="4684831" y="5716092"/>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6888088" y="3469881"/>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D</a:t>
            </a:r>
            <a:endParaRPr lang="zh-CN" altLang="en-US" sz="2800" b="1" dirty="0">
              <a:solidFill>
                <a:srgbClr val="FF0000"/>
              </a:solidFill>
            </a:endParaRPr>
          </a:p>
        </p:txBody>
      </p:sp>
      <p:sp>
        <p:nvSpPr>
          <p:cNvPr id="8" name="文本框 7"/>
          <p:cNvSpPr txBox="1"/>
          <p:nvPr/>
        </p:nvSpPr>
        <p:spPr>
          <a:xfrm>
            <a:off x="5951984" y="5197058"/>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B</a:t>
            </a:r>
            <a:endParaRPr lang="zh-CN" altLang="en-US" sz="2800" b="1" dirty="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1000"/>
                                        <p:tgtEl>
                                          <p:spTgt spid="6"/>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p>
        </p:txBody>
      </p:sp>
      <p:sp>
        <p:nvSpPr>
          <p:cNvPr id="3" name="矩形 2"/>
          <p:cNvSpPr/>
          <p:nvPr/>
        </p:nvSpPr>
        <p:spPr>
          <a:xfrm>
            <a:off x="852012" y="1052736"/>
            <a:ext cx="10585176" cy="4967514"/>
          </a:xfrm>
          <a:prstGeom prst="rect">
            <a:avLst/>
          </a:prstGeom>
        </p:spPr>
        <p:txBody>
          <a:bodyPr wrap="square">
            <a:spAutoFit/>
          </a:bodyPr>
          <a:lstStyle/>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下图是鼓浪屿西南沙滩上屹立着的一块巨岩，中间有一个大岩洞，潮涨潮落，海浪拍打这个岩洞时，发出咚咚声响，俨如击鼓，人们称它为“鼓浪石”。读图，回答</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4-5</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题。</a:t>
            </a:r>
          </a:p>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4.</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形成鼓浪石的地质作用，主要是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．海水侵蚀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．风化和风蚀</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．冰川侵蚀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．流水侵蚀</a:t>
            </a:r>
          </a:p>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5.</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图中由海水堆积作用形成的地貌是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．岩洞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．岩礁</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．沙滩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．海岸</a:t>
            </a:r>
          </a:p>
        </p:txBody>
      </p:sp>
      <p:pic>
        <p:nvPicPr>
          <p:cNvPr id="4" name="图片 3" descr="19-XDL-58.tif"/>
          <p:cNvPicPr/>
          <p:nvPr/>
        </p:nvPicPr>
        <p:blipFill>
          <a:blip r:embed="rId2" r:link="rId3" cstate="print"/>
          <a:stretch>
            <a:fillRect/>
          </a:stretch>
        </p:blipFill>
        <p:spPr>
          <a:xfrm>
            <a:off x="6600056" y="2564904"/>
            <a:ext cx="4529183" cy="3312368"/>
          </a:xfrm>
          <a:prstGeom prst="rect">
            <a:avLst/>
          </a:prstGeom>
          <a:noFill/>
          <a:ln w="9525">
            <a:noFill/>
          </a:ln>
        </p:spPr>
      </p:pic>
      <p:sp>
        <p:nvSpPr>
          <p:cNvPr id="5" name="任意多边形 4"/>
          <p:cNvSpPr/>
          <p:nvPr/>
        </p:nvSpPr>
        <p:spPr>
          <a:xfrm rot="21062554">
            <a:off x="820825" y="3321386"/>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任意多边形 5"/>
          <p:cNvSpPr/>
          <p:nvPr/>
        </p:nvSpPr>
        <p:spPr>
          <a:xfrm rot="21062554">
            <a:off x="777328" y="5535191"/>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7" name="文本框 6"/>
          <p:cNvSpPr txBox="1"/>
          <p:nvPr/>
        </p:nvSpPr>
        <p:spPr>
          <a:xfrm>
            <a:off x="5615916" y="2820459"/>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A</a:t>
            </a:r>
            <a:endParaRPr lang="zh-CN" altLang="en-US" sz="2800" b="1" dirty="0">
              <a:solidFill>
                <a:srgbClr val="FF0000"/>
              </a:solidFill>
            </a:endParaRPr>
          </a:p>
        </p:txBody>
      </p:sp>
      <p:sp>
        <p:nvSpPr>
          <p:cNvPr id="8" name="文本框 7"/>
          <p:cNvSpPr txBox="1"/>
          <p:nvPr/>
        </p:nvSpPr>
        <p:spPr>
          <a:xfrm>
            <a:off x="6019535" y="4653136"/>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C</a:t>
            </a:r>
            <a:endParaRPr lang="zh-CN" altLang="en-US" sz="2800" b="1" dirty="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1000"/>
                                        <p:tgtEl>
                                          <p:spTgt spid="6"/>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47428" y="846292"/>
            <a:ext cx="10297144" cy="454292"/>
          </a:xfrm>
          <a:prstGeom prst="rect">
            <a:avLst/>
          </a:prstGeom>
        </p:spPr>
        <p:txBody>
          <a:bodyPr wrap="square">
            <a:spAutoFit/>
          </a:bodyPr>
          <a:lstStyle/>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下图示意我国某地峰丛、峰林和孤峰剖面，据此完成</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6-7</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题。</a:t>
            </a:r>
          </a:p>
        </p:txBody>
      </p:sp>
      <p:pic>
        <p:nvPicPr>
          <p:cNvPr id="3" name="201xdll160.jpg" descr="说明: id:2147495812;FounderC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5001" y="1556792"/>
            <a:ext cx="6381997" cy="2485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983432" y="4149080"/>
            <a:ext cx="9721080" cy="2308324"/>
          </a:xfrm>
          <a:prstGeom prst="rect">
            <a:avLst/>
          </a:prstGeom>
        </p:spPr>
        <p:txBody>
          <a:bodyPr wrap="square">
            <a:spAutoFit/>
          </a:bodyPr>
          <a:lstStyle/>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6.</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图中所表示的地形地貌景观主要分布在	（　　）</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玄武岩分布区</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石灰岩分布区</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大理岩分布区</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花岗岩分布区</a:t>
            </a:r>
          </a:p>
        </p:txBody>
      </p:sp>
      <p:sp>
        <p:nvSpPr>
          <p:cNvPr id="5" name="任意多边形 4"/>
          <p:cNvSpPr/>
          <p:nvPr/>
        </p:nvSpPr>
        <p:spPr>
          <a:xfrm rot="21062554">
            <a:off x="928647" y="5088135"/>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p>
        </p:txBody>
      </p:sp>
      <p:sp>
        <p:nvSpPr>
          <p:cNvPr id="7" name="文本框 6"/>
          <p:cNvSpPr txBox="1"/>
          <p:nvPr/>
        </p:nvSpPr>
        <p:spPr>
          <a:xfrm>
            <a:off x="6960096" y="4149080"/>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B</a:t>
            </a:r>
            <a:endParaRPr lang="zh-CN" altLang="en-US" sz="2800" b="1" dirty="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10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anim calcmode="lin" valueType="num">
                                      <p:cBhvr>
                                        <p:cTn id="11" dur="1000" fill="hold"/>
                                        <p:tgtEl>
                                          <p:spTgt spid="7"/>
                                        </p:tgtEl>
                                        <p:attrNameLst>
                                          <p:attrName>ppt_x</p:attrName>
                                        </p:attrNameLst>
                                      </p:cBhvr>
                                      <p:tavLst>
                                        <p:tav tm="0">
                                          <p:val>
                                            <p:strVal val="#ppt_x"/>
                                          </p:val>
                                        </p:tav>
                                        <p:tav tm="100000">
                                          <p:val>
                                            <p:strVal val="#ppt_x"/>
                                          </p:val>
                                        </p:tav>
                                      </p:tavLst>
                                    </p:anim>
                                    <p:anim calcmode="lin" valueType="num">
                                      <p:cBhvr>
                                        <p:cTn id="1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99456" y="4293096"/>
            <a:ext cx="10009112" cy="1340688"/>
          </a:xfrm>
          <a:prstGeom prst="rect">
            <a:avLst/>
          </a:prstGeom>
        </p:spPr>
        <p:txBody>
          <a:bodyPr wrap="square">
            <a:spAutoFit/>
          </a:bodyPr>
          <a:lstStyle/>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7.</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图中标注有三种山地地貌，按照其形成顺序依次是 （　　）</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峰丛→孤峰→峰林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峰丛→峰林→孤峰</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孤峰→峰丛→峰林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峰林→孤峰→峰丛</a:t>
            </a:r>
          </a:p>
        </p:txBody>
      </p:sp>
      <p:pic>
        <p:nvPicPr>
          <p:cNvPr id="3" name="201xdll160.jpg" descr="说明: id:2147495812;FounderC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2731" y="1224216"/>
            <a:ext cx="6126532" cy="238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任意多边形 3"/>
          <p:cNvSpPr/>
          <p:nvPr/>
        </p:nvSpPr>
        <p:spPr>
          <a:xfrm rot="21062554">
            <a:off x="5726904" y="4788953"/>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5"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p>
        </p:txBody>
      </p:sp>
      <p:sp>
        <p:nvSpPr>
          <p:cNvPr id="6" name="文本框 5"/>
          <p:cNvSpPr txBox="1"/>
          <p:nvPr/>
        </p:nvSpPr>
        <p:spPr>
          <a:xfrm>
            <a:off x="8688288" y="4320254"/>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B</a:t>
            </a:r>
            <a:endParaRPr lang="zh-CN" altLang="en-US" sz="2800" b="1" dirty="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1000"/>
                                        <p:tgtEl>
                                          <p:spTgt spid="4"/>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95400" y="548680"/>
            <a:ext cx="10801200" cy="1827552"/>
          </a:xfrm>
          <a:prstGeom prst="rect">
            <a:avLst/>
          </a:prstGeom>
        </p:spPr>
        <p:txBody>
          <a:bodyPr wrap="square">
            <a:spAutoFit/>
          </a:bodyPr>
          <a:lstStyle/>
          <a:p>
            <a:pPr>
              <a:lnSpc>
                <a:spcPct val="120000"/>
              </a:lnSpc>
            </a:pP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8.</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由于河水和海水的相互顶托，河流入海口常形成“水下沙坝”。其形成的外力作用主要是（    ）</a:t>
            </a: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侵蚀作用</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堆积作用</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风化作用</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搬运作用</a:t>
            </a:r>
          </a:p>
        </p:txBody>
      </p:sp>
      <p:sp>
        <p:nvSpPr>
          <p:cNvPr id="3" name="任意多边形 2"/>
          <p:cNvSpPr/>
          <p:nvPr/>
        </p:nvSpPr>
        <p:spPr>
          <a:xfrm rot="21062554">
            <a:off x="3316678" y="1899408"/>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任意多边形 2"/>
          <p:cNvSpPr/>
          <p:nvPr/>
        </p:nvSpPr>
        <p:spPr>
          <a:xfrm>
            <a:off x="0" y="362028"/>
            <a:ext cx="1271464" cy="374494"/>
          </a:xfrm>
          <a:custGeom>
            <a:avLst/>
            <a:gdLst>
              <a:gd name="connsiteX0" fmla="*/ 102459 w 1271464"/>
              <a:gd name="connsiteY0" fmla="*/ 126014 h 362290"/>
              <a:gd name="connsiteX1" fmla="*/ 47328 w 1271464"/>
              <a:gd name="connsiteY1" fmla="*/ 181145 h 362290"/>
              <a:gd name="connsiteX2" fmla="*/ 102459 w 1271464"/>
              <a:gd name="connsiteY2" fmla="*/ 236276 h 362290"/>
              <a:gd name="connsiteX3" fmla="*/ 157590 w 1271464"/>
              <a:gd name="connsiteY3" fmla="*/ 181145 h 362290"/>
              <a:gd name="connsiteX4" fmla="*/ 102459 w 1271464"/>
              <a:gd name="connsiteY4" fmla="*/ 126014 h 362290"/>
              <a:gd name="connsiteX5" fmla="*/ 0 w 1271464"/>
              <a:gd name="connsiteY5" fmla="*/ 0 h 362290"/>
              <a:gd name="connsiteX6" fmla="*/ 1090319 w 1271464"/>
              <a:gd name="connsiteY6" fmla="*/ 0 h 362290"/>
              <a:gd name="connsiteX7" fmla="*/ 1271464 w 1271464"/>
              <a:gd name="connsiteY7" fmla="*/ 181145 h 362290"/>
              <a:gd name="connsiteX8" fmla="*/ 1090319 w 1271464"/>
              <a:gd name="connsiteY8" fmla="*/ 362290 h 362290"/>
              <a:gd name="connsiteX9" fmla="*/ 0 w 1271464"/>
              <a:gd name="connsiteY9" fmla="*/ 362290 h 36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1464" h="362290">
                <a:moveTo>
                  <a:pt x="102459" y="126014"/>
                </a:moveTo>
                <a:cubicBezTo>
                  <a:pt x="72011" y="126014"/>
                  <a:pt x="47328" y="150697"/>
                  <a:pt x="47328" y="181145"/>
                </a:cubicBezTo>
                <a:cubicBezTo>
                  <a:pt x="47328" y="211593"/>
                  <a:pt x="72011" y="236276"/>
                  <a:pt x="102459" y="236276"/>
                </a:cubicBezTo>
                <a:cubicBezTo>
                  <a:pt x="132907" y="236276"/>
                  <a:pt x="157590" y="211593"/>
                  <a:pt x="157590" y="181145"/>
                </a:cubicBezTo>
                <a:cubicBezTo>
                  <a:pt x="157590" y="150697"/>
                  <a:pt x="132907" y="126014"/>
                  <a:pt x="102459" y="126014"/>
                </a:cubicBezTo>
                <a:close/>
                <a:moveTo>
                  <a:pt x="0" y="0"/>
                </a:moveTo>
                <a:lnTo>
                  <a:pt x="1090319" y="0"/>
                </a:lnTo>
                <a:lnTo>
                  <a:pt x="1271464" y="181145"/>
                </a:lnTo>
                <a:lnTo>
                  <a:pt x="1090319" y="362290"/>
                </a:lnTo>
                <a:lnTo>
                  <a:pt x="0" y="36229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练习</a:t>
            </a:r>
          </a:p>
        </p:txBody>
      </p:sp>
      <p:sp>
        <p:nvSpPr>
          <p:cNvPr id="5" name="文本框 4"/>
          <p:cNvSpPr txBox="1"/>
          <p:nvPr/>
        </p:nvSpPr>
        <p:spPr>
          <a:xfrm>
            <a:off x="2548668" y="1422445"/>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B</a:t>
            </a:r>
            <a:endParaRPr lang="zh-CN" altLang="en-US" sz="2800" b="1" dirty="0">
              <a:solidFill>
                <a:srgbClr val="FF0000"/>
              </a:solidFill>
            </a:endParaRPr>
          </a:p>
        </p:txBody>
      </p:sp>
      <p:sp>
        <p:nvSpPr>
          <p:cNvPr id="6" name="矩形 5"/>
          <p:cNvSpPr/>
          <p:nvPr/>
        </p:nvSpPr>
        <p:spPr>
          <a:xfrm>
            <a:off x="635732" y="2480457"/>
            <a:ext cx="10945861" cy="4043543"/>
          </a:xfrm>
          <a:prstGeom prst="rect">
            <a:avLst/>
          </a:prstGeom>
        </p:spPr>
        <p:txBody>
          <a:bodyPr wrap="square">
            <a:spAutoFit/>
          </a:bodyPr>
          <a:lstStyle/>
          <a:p>
            <a:pPr>
              <a:lnSpc>
                <a:spcPct val="120000"/>
              </a:lnSpc>
            </a:pP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　某校地理小组学生在滨海公路沿线的山坡上，看到了几千年前形成的海积地。结合材料，完成</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9-10</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题。</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9.</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下列地貌中，不属于海积地貌的是</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沙滩</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沙嘴</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离岸堤 </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钙化坝</a:t>
            </a:r>
          </a:p>
          <a:p>
            <a:pPr>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10.</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古海蚀地貌在此出现</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反映了几千年以来该地区</a:t>
            </a: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    )</a:t>
            </a: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A.</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陆地相对上升</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B.</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海水沉积作用加强</a:t>
            </a:r>
            <a:endPar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endParaRP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C.</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海面相对上升</a:t>
            </a:r>
          </a:p>
          <a:p>
            <a:pPr indent="457200">
              <a:lnSpc>
                <a:spcPct val="120000"/>
              </a:lnSpc>
            </a:pPr>
            <a:r>
              <a:rPr lang="en-US" altLang="zh-CN" sz="2400" dirty="0">
                <a:latin typeface="思源黑体" panose="020B0400000000000000" pitchFamily="34" charset="-122"/>
                <a:ea typeface="思源黑体" panose="020B0400000000000000" pitchFamily="34" charset="-122"/>
                <a:cs typeface="+mn-ea"/>
                <a:sym typeface="思源黑体" panose="020B0400000000000000" pitchFamily="34" charset="-122"/>
              </a:rPr>
              <a:t>D.</a:t>
            </a:r>
            <a:r>
              <a:rPr lang="zh-CN" altLang="en-US" sz="2400" dirty="0">
                <a:latin typeface="思源黑体" panose="020B0400000000000000" pitchFamily="34" charset="-122"/>
                <a:ea typeface="思源黑体" panose="020B0400000000000000" pitchFamily="34" charset="-122"/>
                <a:cs typeface="+mn-ea"/>
                <a:sym typeface="思源黑体" panose="020B0400000000000000" pitchFamily="34" charset="-122"/>
              </a:rPr>
              <a:t>海浪侵蚀作用加强</a:t>
            </a:r>
          </a:p>
        </p:txBody>
      </p:sp>
      <p:sp>
        <p:nvSpPr>
          <p:cNvPr id="7" name="任意多边形 2"/>
          <p:cNvSpPr/>
          <p:nvPr/>
        </p:nvSpPr>
        <p:spPr>
          <a:xfrm rot="21062554">
            <a:off x="6071436" y="3905060"/>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8" name="任意多边形 3"/>
          <p:cNvSpPr/>
          <p:nvPr/>
        </p:nvSpPr>
        <p:spPr>
          <a:xfrm rot="21062554">
            <a:off x="1037103" y="4809335"/>
            <a:ext cx="738187" cy="430213"/>
          </a:xfrm>
          <a:custGeom>
            <a:avLst/>
            <a:gdLst>
              <a:gd name="connsiteX0" fmla="*/ 0 w 1875453"/>
              <a:gd name="connsiteY0" fmla="*/ 587828 h 1166326"/>
              <a:gd name="connsiteX1" fmla="*/ 279918 w 1875453"/>
              <a:gd name="connsiteY1" fmla="*/ 354563 h 1166326"/>
              <a:gd name="connsiteX2" fmla="*/ 755779 w 1875453"/>
              <a:gd name="connsiteY2" fmla="*/ 895738 h 1166326"/>
              <a:gd name="connsiteX3" fmla="*/ 1866122 w 1875453"/>
              <a:gd name="connsiteY3" fmla="*/ 0 h 1166326"/>
              <a:gd name="connsiteX4" fmla="*/ 1875453 w 1875453"/>
              <a:gd name="connsiteY4" fmla="*/ 111967 h 1166326"/>
              <a:gd name="connsiteX5" fmla="*/ 793102 w 1875453"/>
              <a:gd name="connsiteY5" fmla="*/ 1166326 h 1166326"/>
              <a:gd name="connsiteX6" fmla="*/ 289249 w 1875453"/>
              <a:gd name="connsiteY6" fmla="*/ 541175 h 1166326"/>
              <a:gd name="connsiteX7" fmla="*/ 0 w 1875453"/>
              <a:gd name="connsiteY7" fmla="*/ 587828 h 1166326"/>
              <a:gd name="connsiteX0-1" fmla="*/ 0 w 1875453"/>
              <a:gd name="connsiteY0-2" fmla="*/ 587828 h 1166326"/>
              <a:gd name="connsiteX1-3" fmla="*/ 279918 w 1875453"/>
              <a:gd name="connsiteY1-4" fmla="*/ 354563 h 1166326"/>
              <a:gd name="connsiteX2-5" fmla="*/ 755779 w 1875453"/>
              <a:gd name="connsiteY2-6" fmla="*/ 895738 h 1166326"/>
              <a:gd name="connsiteX3-7" fmla="*/ 1866122 w 1875453"/>
              <a:gd name="connsiteY3-8" fmla="*/ 0 h 1166326"/>
              <a:gd name="connsiteX4-9" fmla="*/ 1875453 w 1875453"/>
              <a:gd name="connsiteY4-10" fmla="*/ 111967 h 1166326"/>
              <a:gd name="connsiteX5-11" fmla="*/ 699795 w 1875453"/>
              <a:gd name="connsiteY5-12" fmla="*/ 1166326 h 1166326"/>
              <a:gd name="connsiteX6-13" fmla="*/ 289249 w 1875453"/>
              <a:gd name="connsiteY6-14" fmla="*/ 541175 h 1166326"/>
              <a:gd name="connsiteX7-15" fmla="*/ 0 w 1875453"/>
              <a:gd name="connsiteY7-16" fmla="*/ 587828 h 1166326"/>
              <a:gd name="connsiteX0-17" fmla="*/ 0 w 2043404"/>
              <a:gd name="connsiteY0-18" fmla="*/ 587828 h 1166326"/>
              <a:gd name="connsiteX1-19" fmla="*/ 279918 w 2043404"/>
              <a:gd name="connsiteY1-20" fmla="*/ 354563 h 1166326"/>
              <a:gd name="connsiteX2-21" fmla="*/ 755779 w 2043404"/>
              <a:gd name="connsiteY2-22" fmla="*/ 895738 h 1166326"/>
              <a:gd name="connsiteX3-23" fmla="*/ 1866122 w 2043404"/>
              <a:gd name="connsiteY3-24" fmla="*/ 0 h 1166326"/>
              <a:gd name="connsiteX4-25" fmla="*/ 2043404 w 2043404"/>
              <a:gd name="connsiteY4-26" fmla="*/ 9330 h 1166326"/>
              <a:gd name="connsiteX5-27" fmla="*/ 699795 w 2043404"/>
              <a:gd name="connsiteY5-28" fmla="*/ 1166326 h 1166326"/>
              <a:gd name="connsiteX6-29" fmla="*/ 289249 w 2043404"/>
              <a:gd name="connsiteY6-30" fmla="*/ 541175 h 1166326"/>
              <a:gd name="connsiteX7-31" fmla="*/ 0 w 2043404"/>
              <a:gd name="connsiteY7-32" fmla="*/ 587828 h 1166326"/>
              <a:gd name="connsiteX0-33" fmla="*/ 0 w 2043404"/>
              <a:gd name="connsiteY0-34" fmla="*/ 615820 h 1194318"/>
              <a:gd name="connsiteX1-35" fmla="*/ 279918 w 2043404"/>
              <a:gd name="connsiteY1-36" fmla="*/ 382555 h 1194318"/>
              <a:gd name="connsiteX2-37" fmla="*/ 755779 w 2043404"/>
              <a:gd name="connsiteY2-38" fmla="*/ 923730 h 1194318"/>
              <a:gd name="connsiteX3-39" fmla="*/ 1978090 w 2043404"/>
              <a:gd name="connsiteY3-40" fmla="*/ 0 h 1194318"/>
              <a:gd name="connsiteX4-41" fmla="*/ 2043404 w 2043404"/>
              <a:gd name="connsiteY4-42" fmla="*/ 37322 h 1194318"/>
              <a:gd name="connsiteX5-43" fmla="*/ 699795 w 2043404"/>
              <a:gd name="connsiteY5-44" fmla="*/ 1194318 h 1194318"/>
              <a:gd name="connsiteX6-45" fmla="*/ 289249 w 2043404"/>
              <a:gd name="connsiteY6-46" fmla="*/ 569167 h 1194318"/>
              <a:gd name="connsiteX7-47" fmla="*/ 0 w 2043404"/>
              <a:gd name="connsiteY7-48" fmla="*/ 615820 h 1194318"/>
              <a:gd name="connsiteX0-49" fmla="*/ 0 w 2043404"/>
              <a:gd name="connsiteY0-50" fmla="*/ 615820 h 1194318"/>
              <a:gd name="connsiteX1-51" fmla="*/ 279918 w 2043404"/>
              <a:gd name="connsiteY1-52" fmla="*/ 382555 h 1194318"/>
              <a:gd name="connsiteX2-53" fmla="*/ 755779 w 2043404"/>
              <a:gd name="connsiteY2-54" fmla="*/ 923730 h 1194318"/>
              <a:gd name="connsiteX3-55" fmla="*/ 1978090 w 2043404"/>
              <a:gd name="connsiteY3-56" fmla="*/ 0 h 1194318"/>
              <a:gd name="connsiteX4-57" fmla="*/ 2043404 w 2043404"/>
              <a:gd name="connsiteY4-58" fmla="*/ 37322 h 1194318"/>
              <a:gd name="connsiteX5-59" fmla="*/ 699795 w 2043404"/>
              <a:gd name="connsiteY5-60" fmla="*/ 1194318 h 1194318"/>
              <a:gd name="connsiteX6-61" fmla="*/ 205274 w 2043404"/>
              <a:gd name="connsiteY6-62" fmla="*/ 559836 h 1194318"/>
              <a:gd name="connsiteX7-63" fmla="*/ 0 w 2043404"/>
              <a:gd name="connsiteY7-64" fmla="*/ 615820 h 11943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043404" h="1194318">
                <a:moveTo>
                  <a:pt x="0" y="615820"/>
                </a:moveTo>
                <a:lnTo>
                  <a:pt x="279918" y="382555"/>
                </a:lnTo>
                <a:lnTo>
                  <a:pt x="755779" y="923730"/>
                </a:lnTo>
                <a:lnTo>
                  <a:pt x="1978090" y="0"/>
                </a:lnTo>
                <a:lnTo>
                  <a:pt x="2043404" y="37322"/>
                </a:lnTo>
                <a:lnTo>
                  <a:pt x="699795" y="1194318"/>
                </a:lnTo>
                <a:lnTo>
                  <a:pt x="205274" y="559836"/>
                </a:lnTo>
                <a:lnTo>
                  <a:pt x="0" y="615820"/>
                </a:lnTo>
                <a:close/>
              </a:path>
            </a:pathLst>
          </a:custGeom>
          <a:solidFill>
            <a:srgbClr val="C00000"/>
          </a:solidFill>
          <a:ln w="25400" cap="flat" cmpd="sng" algn="ctr">
            <a:noFill/>
            <a:prstDash val="solid"/>
          </a:ln>
          <a:effectLst/>
        </p:spPr>
        <p:txBody>
          <a:bodyPr anchor="ctr"/>
          <a:lstStyle/>
          <a:p>
            <a:pPr algn="ctr">
              <a:defRPr/>
            </a:pPr>
            <a:endParaRPr lang="zh-CN" altLang="en-US" kern="0">
              <a:solidFill>
                <a:sysClr val="window" lastClr="FFFFFF"/>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9" name="文本框 8"/>
          <p:cNvSpPr txBox="1"/>
          <p:nvPr/>
        </p:nvSpPr>
        <p:spPr>
          <a:xfrm>
            <a:off x="5579978" y="3419950"/>
            <a:ext cx="528684" cy="523220"/>
          </a:xfrm>
          <a:prstGeom prst="rect">
            <a:avLst/>
          </a:prstGeom>
          <a:noFill/>
        </p:spPr>
        <p:txBody>
          <a:bodyPr wrap="square">
            <a:spAutoFit/>
          </a:bodyPr>
          <a:lstStyle/>
          <a:p>
            <a:r>
              <a:rPr lang="en-US" altLang="zh-CN" sz="2800" b="1" dirty="0">
                <a:solidFill>
                  <a:srgbClr val="FF0000"/>
                </a:solidFill>
              </a:rPr>
              <a:t>D</a:t>
            </a:r>
            <a:endParaRPr lang="zh-CN" altLang="en-US" sz="2800" b="1" dirty="0">
              <a:solidFill>
                <a:srgbClr val="FF0000"/>
              </a:solidFill>
            </a:endParaRPr>
          </a:p>
        </p:txBody>
      </p:sp>
      <p:sp>
        <p:nvSpPr>
          <p:cNvPr id="10" name="文本框 9"/>
          <p:cNvSpPr txBox="1"/>
          <p:nvPr/>
        </p:nvSpPr>
        <p:spPr>
          <a:xfrm>
            <a:off x="7404484" y="4240618"/>
            <a:ext cx="528684" cy="523220"/>
          </a:xfrm>
          <a:prstGeom prst="rect">
            <a:avLst/>
          </a:prstGeom>
          <a:noFill/>
        </p:spPr>
        <p:txBody>
          <a:bodyPr wrap="square">
            <a:spAutoFit/>
          </a:bodyPr>
          <a:lstStyle/>
          <a:p>
            <a:r>
              <a:rPr lang="en-US" altLang="zh-CN" sz="2800" b="1" dirty="0">
                <a:solidFill>
                  <a:srgbClr val="FF0000"/>
                </a:solidFill>
                <a:latin typeface="思源黑体" panose="020B0400000000000000" pitchFamily="34" charset="-122"/>
                <a:ea typeface="思源黑体" panose="020B0400000000000000" pitchFamily="34" charset="-122"/>
                <a:cs typeface="+mn-ea"/>
                <a:sym typeface="思源黑体" panose="020B0400000000000000" pitchFamily="34" charset="-122"/>
              </a:rPr>
              <a:t>A</a:t>
            </a:r>
            <a:endParaRPr lang="zh-CN" altLang="en-US" sz="2800" b="1" dirty="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1000"/>
                                        <p:tgtEl>
                                          <p:spTgt spid="3"/>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1000"/>
                                        <p:tgtEl>
                                          <p:spTgt spid="7"/>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1000"/>
                                        <p:tgtEl>
                                          <p:spTgt spid="8"/>
                                        </p:tgtEl>
                                      </p:cBhvr>
                                    </p:animEffect>
                                  </p:childTnLst>
                                </p:cTn>
                              </p:par>
                              <p:par>
                                <p:cTn id="28" presetID="42" presetClass="entr" presetSubtype="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1000"/>
                                        <p:tgtEl>
                                          <p:spTgt spid="10"/>
                                        </p:tgtEl>
                                      </p:cBhvr>
                                    </p:animEffect>
                                    <p:anim calcmode="lin" valueType="num">
                                      <p:cBhvr>
                                        <p:cTn id="31" dur="1000" fill="hold"/>
                                        <p:tgtEl>
                                          <p:spTgt spid="10"/>
                                        </p:tgtEl>
                                        <p:attrNameLst>
                                          <p:attrName>ppt_x</p:attrName>
                                        </p:attrNameLst>
                                      </p:cBhvr>
                                      <p:tavLst>
                                        <p:tav tm="0">
                                          <p:val>
                                            <p:strVal val="#ppt_x"/>
                                          </p:val>
                                        </p:tav>
                                        <p:tav tm="100000">
                                          <p:val>
                                            <p:strVal val="#ppt_x"/>
                                          </p:val>
                                        </p:tav>
                                      </p:tavLst>
                                    </p:anim>
                                    <p:anim calcmode="lin" valueType="num">
                                      <p:cBhvr>
                                        <p:cTn id="3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10"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l="2152" r="2152"/>
          <a:stretch>
            <a:fillRect/>
          </a:stretch>
        </p:blipFill>
        <p:spPr>
          <a:xfrm>
            <a:off x="0" y="0"/>
            <a:ext cx="12192000" cy="6858000"/>
          </a:xfrm>
          <a:prstGeom prst="rect">
            <a:avLst/>
          </a:prstGeom>
          <a:ln>
            <a:noFill/>
          </a:ln>
          <a:effectLst>
            <a:outerShdw blurRad="190500" algn="tl" rotWithShape="0">
              <a:srgbClr val="000000">
                <a:alpha val="70000"/>
              </a:srgbClr>
            </a:outerShdw>
          </a:effectLst>
        </p:spPr>
      </p:pic>
      <p:sp>
        <p:nvSpPr>
          <p:cNvPr id="3" name="矩形 2"/>
          <p:cNvSpPr/>
          <p:nvPr/>
        </p:nvSpPr>
        <p:spPr>
          <a:xfrm>
            <a:off x="0" y="-19050"/>
            <a:ext cx="12192000" cy="6896100"/>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4" name="矩形 3"/>
          <p:cNvSpPr/>
          <p:nvPr/>
        </p:nvSpPr>
        <p:spPr>
          <a:xfrm>
            <a:off x="617153" y="2204864"/>
            <a:ext cx="10957694" cy="2116092"/>
          </a:xfrm>
          <a:prstGeom prst="rect">
            <a:avLst/>
          </a:prstGeom>
        </p:spPr>
        <p:txBody>
          <a:bodyPr wrap="square">
            <a:spAutoFit/>
          </a:bodyPr>
          <a:lstStyle/>
          <a:p>
            <a:pPr algn="just">
              <a:lnSpc>
                <a:spcPct val="120000"/>
              </a:lnSpc>
            </a:pP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1966</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年，我国第</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次岩溶学术会议上，决定将喀斯特改称岩溶；</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1985</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年恢复“喀斯特”；</a:t>
            </a:r>
            <a:r>
              <a:rPr lang="en-US" altLang="zh-CN"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1996</a:t>
            </a: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年又改称岩溶。 所以在我国称喀斯特地貌为岩溶地貌，但由于传统上的原因，喀斯特一词流传甚广，与岩溶并存。目前，我国两种称谓并存。</a:t>
            </a:r>
          </a:p>
        </p:txBody>
      </p:sp>
      <p:sp>
        <p:nvSpPr>
          <p:cNvPr id="6" name="等腰三角形 5"/>
          <p:cNvSpPr/>
          <p:nvPr/>
        </p:nvSpPr>
        <p:spPr>
          <a:xfrm flipV="1">
            <a:off x="5803647" y="4365104"/>
            <a:ext cx="584705" cy="504056"/>
          </a:xfrm>
          <a:prstGeom prst="triangle">
            <a:avLst/>
          </a:prstGeom>
          <a:solidFill>
            <a:srgbClr val="8BFA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dir="u"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图片 18"/>
          <p:cNvPicPr>
            <a:picLocks noChangeAspect="1"/>
          </p:cNvPicPr>
          <p:nvPr/>
        </p:nvPicPr>
        <p:blipFill>
          <a:blip r:embed="rId2">
            <a:extLst>
              <a:ext uri="{28A0092B-C50C-407E-A947-70E740481C1C}">
                <a14:useLocalDpi xmlns:a14="http://schemas.microsoft.com/office/drawing/2010/main" val="0"/>
              </a:ext>
            </a:extLst>
          </a:blip>
          <a:srcRect l="8183" t="20175" r="38821" b="32649"/>
          <a:stretch>
            <a:fillRect/>
          </a:stretch>
        </p:blipFill>
        <p:spPr>
          <a:xfrm>
            <a:off x="2982952" y="1052736"/>
            <a:ext cx="6461206" cy="3235326"/>
          </a:xfrm>
          <a:custGeom>
            <a:avLst/>
            <a:gdLst>
              <a:gd name="connsiteX0" fmla="*/ 1833430 w 6461206"/>
              <a:gd name="connsiteY0" fmla="*/ 1914560 h 3235326"/>
              <a:gd name="connsiteX1" fmla="*/ 2114914 w 6461206"/>
              <a:gd name="connsiteY1" fmla="*/ 2086130 h 3235326"/>
              <a:gd name="connsiteX2" fmla="*/ 1971358 w 6461206"/>
              <a:gd name="connsiteY2" fmla="*/ 2482671 h 3235326"/>
              <a:gd name="connsiteX3" fmla="*/ 424767 w 6461206"/>
              <a:gd name="connsiteY3" fmla="*/ 3207099 h 3235326"/>
              <a:gd name="connsiteX4" fmla="*/ 28228 w 6461206"/>
              <a:gd name="connsiteY4" fmla="*/ 3063542 h 3235326"/>
              <a:gd name="connsiteX5" fmla="*/ 171784 w 6461206"/>
              <a:gd name="connsiteY5" fmla="*/ 2667003 h 3235326"/>
              <a:gd name="connsiteX6" fmla="*/ 1718374 w 6461206"/>
              <a:gd name="connsiteY6" fmla="*/ 1942574 h 3235326"/>
              <a:gd name="connsiteX7" fmla="*/ 1833430 w 6461206"/>
              <a:gd name="connsiteY7" fmla="*/ 1914560 h 3235326"/>
              <a:gd name="connsiteX8" fmla="*/ 6151495 w 6461206"/>
              <a:gd name="connsiteY8" fmla="*/ 213 h 3235326"/>
              <a:gd name="connsiteX9" fmla="*/ 6432979 w 6461206"/>
              <a:gd name="connsiteY9" fmla="*/ 171784 h 3235326"/>
              <a:gd name="connsiteX10" fmla="*/ 6289422 w 6461206"/>
              <a:gd name="connsiteY10" fmla="*/ 568324 h 3235326"/>
              <a:gd name="connsiteX11" fmla="*/ 4742832 w 6461206"/>
              <a:gd name="connsiteY11" fmla="*/ 1292752 h 3235326"/>
              <a:gd name="connsiteX12" fmla="*/ 4346292 w 6461206"/>
              <a:gd name="connsiteY12" fmla="*/ 1149196 h 3235326"/>
              <a:gd name="connsiteX13" fmla="*/ 4489849 w 6461206"/>
              <a:gd name="connsiteY13" fmla="*/ 752656 h 3235326"/>
              <a:gd name="connsiteX14" fmla="*/ 6036439 w 6461206"/>
              <a:gd name="connsiteY14" fmla="*/ 28227 h 3235326"/>
              <a:gd name="connsiteX15" fmla="*/ 6151495 w 6461206"/>
              <a:gd name="connsiteY15" fmla="*/ 213 h 3235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61206" h="3235326">
                <a:moveTo>
                  <a:pt x="1833430" y="1914560"/>
                </a:moveTo>
                <a:cubicBezTo>
                  <a:pt x="1949557" y="1910156"/>
                  <a:pt x="2062520" y="1974274"/>
                  <a:pt x="2114914" y="2086130"/>
                </a:cubicBezTo>
                <a:cubicBezTo>
                  <a:pt x="2184774" y="2235274"/>
                  <a:pt x="2120500" y="2412811"/>
                  <a:pt x="1971358" y="2482671"/>
                </a:cubicBezTo>
                <a:lnTo>
                  <a:pt x="424767" y="3207099"/>
                </a:lnTo>
                <a:cubicBezTo>
                  <a:pt x="275624" y="3276958"/>
                  <a:pt x="98087" y="3212686"/>
                  <a:pt x="28228" y="3063542"/>
                </a:cubicBezTo>
                <a:cubicBezTo>
                  <a:pt x="-41631" y="2914400"/>
                  <a:pt x="22641" y="2736862"/>
                  <a:pt x="171784" y="2667003"/>
                </a:cubicBezTo>
                <a:lnTo>
                  <a:pt x="1718374" y="1942574"/>
                </a:lnTo>
                <a:cubicBezTo>
                  <a:pt x="1755660" y="1925110"/>
                  <a:pt x="1794721" y="1916028"/>
                  <a:pt x="1833430" y="1914560"/>
                </a:cubicBezTo>
                <a:close/>
                <a:moveTo>
                  <a:pt x="6151495" y="213"/>
                </a:moveTo>
                <a:cubicBezTo>
                  <a:pt x="6267621" y="-4191"/>
                  <a:pt x="6380585" y="59927"/>
                  <a:pt x="6432979" y="171784"/>
                </a:cubicBezTo>
                <a:cubicBezTo>
                  <a:pt x="6502838" y="320927"/>
                  <a:pt x="6438566" y="498464"/>
                  <a:pt x="6289422" y="568324"/>
                </a:cubicBezTo>
                <a:lnTo>
                  <a:pt x="4742832" y="1292752"/>
                </a:lnTo>
                <a:cubicBezTo>
                  <a:pt x="4593689" y="1362612"/>
                  <a:pt x="4416152" y="1298339"/>
                  <a:pt x="4346292" y="1149196"/>
                </a:cubicBezTo>
                <a:cubicBezTo>
                  <a:pt x="4276433" y="1000053"/>
                  <a:pt x="4340706" y="822515"/>
                  <a:pt x="4489849" y="752656"/>
                </a:cubicBezTo>
                <a:lnTo>
                  <a:pt x="6036439" y="28227"/>
                </a:lnTo>
                <a:cubicBezTo>
                  <a:pt x="6073724" y="10763"/>
                  <a:pt x="6112785" y="1681"/>
                  <a:pt x="6151495" y="213"/>
                </a:cubicBezTo>
                <a:close/>
              </a:path>
            </a:pathLst>
          </a:custGeom>
        </p:spPr>
      </p:pic>
      <p:sp>
        <p:nvSpPr>
          <p:cNvPr id="20" name="文本框 19"/>
          <p:cNvSpPr txBox="1"/>
          <p:nvPr/>
        </p:nvSpPr>
        <p:spPr>
          <a:xfrm>
            <a:off x="4793570" y="1068617"/>
            <a:ext cx="2592288" cy="2595775"/>
          </a:xfrm>
          <a:prstGeom prst="rect">
            <a:avLst/>
          </a:prstGeom>
          <a:noFill/>
        </p:spPr>
        <p:txBody>
          <a:bodyPr wrap="square" rtlCol="0">
            <a:spAutoFit/>
          </a:bodyPr>
          <a:lstStyle/>
          <a:p>
            <a:pPr algn="ctr">
              <a:lnSpc>
                <a:spcPct val="120000"/>
              </a:lnSpc>
            </a:pPr>
            <a:r>
              <a:rPr lang="en-US" altLang="zh-CN"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rPr>
              <a:t>1</a:t>
            </a:r>
            <a:endParaRPr lang="zh-CN" altLang="en-US" sz="16600" b="1" dirty="0">
              <a:solidFill>
                <a:schemeClr val="bg1">
                  <a:alpha val="75000"/>
                </a:schemeClr>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nvGrpSpPr>
          <p:cNvPr id="12" name="组合 11"/>
          <p:cNvGrpSpPr/>
          <p:nvPr/>
        </p:nvGrpSpPr>
        <p:grpSpPr>
          <a:xfrm>
            <a:off x="4178429" y="4495191"/>
            <a:ext cx="3959561" cy="1043578"/>
            <a:chOff x="4178429" y="4495191"/>
            <a:chExt cx="3959561" cy="1043578"/>
          </a:xfrm>
        </p:grpSpPr>
        <p:grpSp>
          <p:nvGrpSpPr>
            <p:cNvPr id="3" name="组合 2"/>
            <p:cNvGrpSpPr/>
            <p:nvPr/>
          </p:nvGrpSpPr>
          <p:grpSpPr>
            <a:xfrm>
              <a:off x="4248016" y="4495191"/>
              <a:ext cx="3820387" cy="542906"/>
              <a:chOff x="3889406" y="2921168"/>
              <a:chExt cx="3820387" cy="542906"/>
            </a:xfrm>
          </p:grpSpPr>
          <p:sp>
            <p:nvSpPr>
              <p:cNvPr id="6" name="文本框 5"/>
              <p:cNvSpPr txBox="1"/>
              <p:nvPr/>
            </p:nvSpPr>
            <p:spPr>
              <a:xfrm>
                <a:off x="3889406"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喀</a:t>
                </a:r>
              </a:p>
            </p:txBody>
          </p:sp>
          <p:sp>
            <p:nvSpPr>
              <p:cNvPr id="7" name="文本框 6"/>
              <p:cNvSpPr txBox="1"/>
              <p:nvPr/>
            </p:nvSpPr>
            <p:spPr>
              <a:xfrm>
                <a:off x="4729086"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斯</a:t>
                </a:r>
              </a:p>
            </p:txBody>
          </p:sp>
          <p:sp>
            <p:nvSpPr>
              <p:cNvPr id="8" name="文本框 7"/>
              <p:cNvSpPr txBox="1"/>
              <p:nvPr/>
            </p:nvSpPr>
            <p:spPr>
              <a:xfrm>
                <a:off x="5568767"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特</a:t>
                </a:r>
              </a:p>
            </p:txBody>
          </p:sp>
          <p:sp>
            <p:nvSpPr>
              <p:cNvPr id="15" name="文本框 14"/>
              <p:cNvSpPr txBox="1"/>
              <p:nvPr/>
            </p:nvSpPr>
            <p:spPr>
              <a:xfrm>
                <a:off x="6401742"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地</a:t>
                </a:r>
              </a:p>
            </p:txBody>
          </p:sp>
          <p:sp>
            <p:nvSpPr>
              <p:cNvPr id="16" name="文本框 15"/>
              <p:cNvSpPr txBox="1"/>
              <p:nvPr/>
            </p:nvSpPr>
            <p:spPr>
              <a:xfrm>
                <a:off x="7248128" y="2921168"/>
                <a:ext cx="461665" cy="542906"/>
              </a:xfrm>
              <a:prstGeom prst="rect">
                <a:avLst/>
              </a:prstGeom>
            </p:spPr>
            <p:txBody>
              <a:bodyPr wrap="none" lIns="0" tIns="0" rIns="0" bIns="0">
                <a:spAutoFit/>
              </a:bodyPr>
              <a:lstStyle>
                <a:defPPr>
                  <a:defRPr lang="zh-CN"/>
                </a:defPPr>
                <a:lvl1pPr>
                  <a:defRPr sz="6600" b="1">
                    <a:solidFill>
                      <a:srgbClr val="8BFA54"/>
                    </a:solidFill>
                    <a:cs typeface="+mn-ea"/>
                  </a:defRPr>
                </a:lvl1pPr>
              </a:lstStyle>
              <a:p>
                <a:pPr>
                  <a:lnSpc>
                    <a:spcPct val="120000"/>
                  </a:lnSpc>
                </a:pPr>
                <a:r>
                  <a:rPr lang="zh-CN" altLang="en-US" sz="3600" dirty="0">
                    <a:gradFill>
                      <a:gsLst>
                        <a:gs pos="0">
                          <a:srgbClr val="8BFA54"/>
                        </a:gs>
                        <a:gs pos="38000">
                          <a:srgbClr val="8BFA54"/>
                        </a:gs>
                        <a:gs pos="100000">
                          <a:srgbClr val="8BFA54">
                            <a:alpha val="0"/>
                          </a:srgbClr>
                        </a:gs>
                      </a:gsLst>
                      <a:lin ang="0" scaled="0"/>
                    </a:gradFill>
                    <a:latin typeface="思源黑体" panose="020B0400000000000000" pitchFamily="34" charset="-122"/>
                    <a:ea typeface="思源黑体" panose="020B0400000000000000" pitchFamily="34" charset="-122"/>
                    <a:sym typeface="思源黑体" panose="020B0400000000000000" pitchFamily="34" charset="-122"/>
                  </a:rPr>
                  <a:t>貌</a:t>
                </a:r>
              </a:p>
            </p:txBody>
          </p:sp>
        </p:grpSp>
        <p:sp>
          <p:nvSpPr>
            <p:cNvPr id="2" name="矩形 1"/>
            <p:cNvSpPr/>
            <p:nvPr/>
          </p:nvSpPr>
          <p:spPr>
            <a:xfrm>
              <a:off x="4178429" y="5115224"/>
              <a:ext cx="3959561" cy="423545"/>
            </a:xfrm>
            <a:prstGeom prst="rect">
              <a:avLst/>
            </a:prstGeom>
          </p:spPr>
          <p:txBody>
            <a:bodyPr wrap="square">
              <a:spAutoFit/>
            </a:bodyPr>
            <a:lstStyle/>
            <a:p>
              <a:pPr algn="dist">
                <a:lnSpc>
                  <a:spcPct val="120000"/>
                </a:lnSpc>
              </a:pPr>
              <a:r>
                <a:rPr lang="en-US" altLang="zh-CN"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KARST landform</a:t>
              </a:r>
              <a:endParaRPr lang="zh-CN" altLang="en-US"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grpSp>
      <p:sp>
        <p:nvSpPr>
          <p:cNvPr id="4" name="文本框 3"/>
          <p:cNvSpPr txBox="1"/>
          <p:nvPr/>
        </p:nvSpPr>
        <p:spPr>
          <a:xfrm>
            <a:off x="5404254" y="2247747"/>
            <a:ext cx="1370922" cy="1031693"/>
          </a:xfrm>
          <a:prstGeom prst="rect">
            <a:avLst/>
          </a:prstGeom>
          <a:noFill/>
        </p:spPr>
        <p:txBody>
          <a:bodyPr wrap="square" rtlCol="0">
            <a:spAutoFit/>
          </a:bodyPr>
          <a:lstStyle/>
          <a:p>
            <a:pPr algn="ctr">
              <a:lnSpc>
                <a:spcPct val="120000"/>
              </a:lnSpc>
            </a:pPr>
            <a:r>
              <a:rPr lang="en-US" altLang="zh-CN" sz="2800" b="1" dirty="0">
                <a:solidFill>
                  <a:srgbClr val="8BFA54"/>
                </a:solidFill>
                <a:effectLst>
                  <a:outerShdw blurRad="38100" dist="38100" dir="2700000" algn="tl">
                    <a:srgbClr val="000000">
                      <a:alpha val="43137"/>
                    </a:srgbClr>
                  </a:outerShdw>
                </a:effectLst>
                <a:latin typeface="思源黑体" panose="020B0400000000000000" pitchFamily="34" charset="-122"/>
                <a:ea typeface="思源黑体" panose="020B0400000000000000" pitchFamily="34" charset="-122"/>
                <a:cs typeface="+mn-ea"/>
                <a:sym typeface="思源黑体" panose="020B0400000000000000" pitchFamily="34" charset="-122"/>
              </a:rPr>
              <a:t>PART ONE</a:t>
            </a:r>
            <a:endParaRPr lang="zh-CN" altLang="en-US" sz="2800" b="1" dirty="0">
              <a:solidFill>
                <a:srgbClr val="8BFA54"/>
              </a:solidFill>
              <a:effectLst>
                <a:outerShdw blurRad="38100" dist="38100" dir="2700000" algn="tl">
                  <a:srgbClr val="000000">
                    <a:alpha val="43137"/>
                  </a:srgbClr>
                </a:outerShdw>
              </a:effectLst>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4">
            <a:grayscl/>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rcRect/>
          <a:stretch>
            <a:fillRect/>
          </a:stretch>
        </p:blipFill>
        <p:spPr>
          <a:xfrm>
            <a:off x="0" y="0"/>
            <a:ext cx="12192000" cy="6858000"/>
          </a:xfrm>
          <a:prstGeom prst="rect">
            <a:avLst/>
          </a:prstGeom>
        </p:spPr>
      </p:pic>
      <p:sp>
        <p:nvSpPr>
          <p:cNvPr id="3" name="矩形 2"/>
          <p:cNvSpPr/>
          <p:nvPr/>
        </p:nvSpPr>
        <p:spPr>
          <a:xfrm>
            <a:off x="0" y="0"/>
            <a:ext cx="12192000" cy="6858000"/>
          </a:xfrm>
          <a:prstGeom prst="rect">
            <a:avLst/>
          </a:prstGeom>
          <a:solidFill>
            <a:srgbClr val="000000">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9" name="矩形 18"/>
          <p:cNvSpPr/>
          <p:nvPr/>
        </p:nvSpPr>
        <p:spPr>
          <a:xfrm>
            <a:off x="856900" y="2944108"/>
            <a:ext cx="10597073" cy="1031693"/>
          </a:xfrm>
          <a:prstGeom prst="rect">
            <a:avLst/>
          </a:prstGeom>
        </p:spPr>
        <p:txBody>
          <a:bodyPr wrap="square">
            <a:spAutoFit/>
          </a:bodyPr>
          <a:lstStyle/>
          <a:p>
            <a:pPr algn="just">
              <a:lnSpc>
                <a:spcPct val="120000"/>
              </a:lnSpc>
            </a:pPr>
            <a:r>
              <a:rPr lang="zh-CN" altLang="en-US" sz="28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又称岩溶地貌，是可溶性岩石（以石灰岩为主）受地表水、地下水的溶蚀作用和伴随的机械作用所形成的各种地貌。</a:t>
            </a:r>
          </a:p>
        </p:txBody>
      </p:sp>
      <p:sp>
        <p:nvSpPr>
          <p:cNvPr id="20" name="矩形 19"/>
          <p:cNvSpPr/>
          <p:nvPr/>
        </p:nvSpPr>
        <p:spPr>
          <a:xfrm>
            <a:off x="5105985" y="2349366"/>
            <a:ext cx="1980029" cy="514628"/>
          </a:xfrm>
          <a:prstGeom prst="rect">
            <a:avLst/>
          </a:prstGeom>
        </p:spPr>
        <p:txBody>
          <a:bodyPr wrap="non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喀斯特地貌</a:t>
            </a:r>
          </a:p>
        </p:txBody>
      </p:sp>
      <p:sp>
        <p:nvSpPr>
          <p:cNvPr id="21" name="PA_文本框 9"/>
          <p:cNvSpPr txBox="1"/>
          <p:nvPr>
            <p:custDataLst>
              <p:tags r:id="rId1"/>
            </p:custDataLst>
          </p:nvPr>
        </p:nvSpPr>
        <p:spPr>
          <a:xfrm>
            <a:off x="5791748" y="1391203"/>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lnSpc>
                <a:spcPct val="120000"/>
              </a:lnSpc>
            </a:pPr>
            <a:endParaRPr lang="zh-CN" altLang="en-US" sz="1380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2" name="PA_文本框 9"/>
          <p:cNvSpPr txBox="1"/>
          <p:nvPr>
            <p:custDataLst>
              <p:tags r:id="rId2"/>
            </p:custDataLst>
          </p:nvPr>
        </p:nvSpPr>
        <p:spPr>
          <a:xfrm rot="10800000">
            <a:off x="5732312" y="4524492"/>
            <a:ext cx="727375" cy="597637"/>
          </a:xfrm>
          <a:custGeom>
            <a:avLst/>
            <a:gdLst/>
            <a:ahLst/>
            <a:cxnLst/>
            <a:rect l="l" t="t" r="r" b="b"/>
            <a:pathLst>
              <a:path w="727375" h="597637">
                <a:moveTo>
                  <a:pt x="692323" y="0"/>
                </a:moveTo>
                <a:lnTo>
                  <a:pt x="727375" y="57836"/>
                </a:lnTo>
                <a:cubicBezTo>
                  <a:pt x="665231" y="89493"/>
                  <a:pt x="618203" y="126078"/>
                  <a:pt x="586291" y="167593"/>
                </a:cubicBezTo>
                <a:cubicBezTo>
                  <a:pt x="554379" y="209108"/>
                  <a:pt x="537145" y="244379"/>
                  <a:pt x="534589" y="273406"/>
                </a:cubicBezTo>
                <a:cubicBezTo>
                  <a:pt x="575155" y="282133"/>
                  <a:pt x="614953" y="300608"/>
                  <a:pt x="653985" y="328832"/>
                </a:cubicBezTo>
                <a:cubicBezTo>
                  <a:pt x="693017" y="357056"/>
                  <a:pt x="713975" y="400506"/>
                  <a:pt x="716860" y="459182"/>
                </a:cubicBezTo>
                <a:cubicBezTo>
                  <a:pt x="715947" y="500222"/>
                  <a:pt x="701561" y="533375"/>
                  <a:pt x="673702" y="558642"/>
                </a:cubicBezTo>
                <a:cubicBezTo>
                  <a:pt x="645843" y="583908"/>
                  <a:pt x="609988" y="596907"/>
                  <a:pt x="566136" y="597637"/>
                </a:cubicBezTo>
                <a:cubicBezTo>
                  <a:pt x="522905" y="597674"/>
                  <a:pt x="486685" y="582704"/>
                  <a:pt x="457475" y="552727"/>
                </a:cubicBezTo>
                <a:cubicBezTo>
                  <a:pt x="428265" y="522750"/>
                  <a:pt x="413076" y="477548"/>
                  <a:pt x="411907" y="417119"/>
                </a:cubicBezTo>
                <a:cubicBezTo>
                  <a:pt x="410775" y="336208"/>
                  <a:pt x="431879" y="257925"/>
                  <a:pt x="475220" y="182271"/>
                </a:cubicBezTo>
                <a:cubicBezTo>
                  <a:pt x="518560" y="106617"/>
                  <a:pt x="590928" y="45860"/>
                  <a:pt x="692323" y="0"/>
                </a:cubicBezTo>
                <a:close/>
                <a:moveTo>
                  <a:pt x="282215" y="0"/>
                </a:moveTo>
                <a:lnTo>
                  <a:pt x="315514" y="57836"/>
                </a:lnTo>
                <a:cubicBezTo>
                  <a:pt x="253370" y="89493"/>
                  <a:pt x="206342" y="126078"/>
                  <a:pt x="174430" y="167593"/>
                </a:cubicBezTo>
                <a:cubicBezTo>
                  <a:pt x="142518" y="209108"/>
                  <a:pt x="125284" y="244379"/>
                  <a:pt x="122728" y="273406"/>
                </a:cubicBezTo>
                <a:cubicBezTo>
                  <a:pt x="164060" y="282133"/>
                  <a:pt x="204078" y="300608"/>
                  <a:pt x="242781" y="328832"/>
                </a:cubicBezTo>
                <a:cubicBezTo>
                  <a:pt x="281485" y="357056"/>
                  <a:pt x="302224" y="400506"/>
                  <a:pt x="304999" y="459182"/>
                </a:cubicBezTo>
                <a:cubicBezTo>
                  <a:pt x="304049" y="500222"/>
                  <a:pt x="289736" y="533375"/>
                  <a:pt x="262060" y="558642"/>
                </a:cubicBezTo>
                <a:cubicBezTo>
                  <a:pt x="234383" y="583908"/>
                  <a:pt x="199039" y="596907"/>
                  <a:pt x="156028" y="597637"/>
                </a:cubicBezTo>
                <a:cubicBezTo>
                  <a:pt x="111957" y="597674"/>
                  <a:pt x="75226" y="582704"/>
                  <a:pt x="45833" y="552727"/>
                </a:cubicBezTo>
                <a:cubicBezTo>
                  <a:pt x="16440" y="522750"/>
                  <a:pt x="1178" y="477548"/>
                  <a:pt x="46" y="417119"/>
                </a:cubicBezTo>
                <a:cubicBezTo>
                  <a:pt x="-1122" y="336208"/>
                  <a:pt x="20055" y="257925"/>
                  <a:pt x="63578" y="182271"/>
                </a:cubicBezTo>
                <a:cubicBezTo>
                  <a:pt x="107101" y="106617"/>
                  <a:pt x="179980" y="45860"/>
                  <a:pt x="282215" y="0"/>
                </a:cubicBezTo>
                <a:close/>
              </a:path>
            </a:pathLst>
          </a:custGeom>
          <a:solidFill>
            <a:schemeClr val="bg1">
              <a:alpha val="3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lnSpc>
                <a:spcPct val="120000"/>
              </a:lnSpc>
            </a:pPr>
            <a:endParaRPr lang="zh-CN" altLang="en-US" sz="1380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rotWithShape="1">
          <a:blip r:embed="rId2">
            <a:extLst>
              <a:ext uri="{28A0092B-C50C-407E-A947-70E740481C1C}">
                <a14:useLocalDpi xmlns:a14="http://schemas.microsoft.com/office/drawing/2010/main" val="0"/>
              </a:ext>
            </a:extLst>
          </a:blip>
          <a:srcRect t="6487" b="6487"/>
          <a:stretch>
            <a:fillRect/>
          </a:stretch>
        </p:blipFill>
        <p:spPr>
          <a:xfrm>
            <a:off x="-34361" y="0"/>
            <a:ext cx="12226361" cy="6916996"/>
          </a:xfrm>
          <a:prstGeom prst="rect">
            <a:avLst/>
          </a:prstGeom>
        </p:spPr>
      </p:pic>
      <p:sp>
        <p:nvSpPr>
          <p:cNvPr id="3" name="矩形 2"/>
          <p:cNvSpPr/>
          <p:nvPr/>
        </p:nvSpPr>
        <p:spPr>
          <a:xfrm>
            <a:off x="-34362" y="-10316"/>
            <a:ext cx="12226361" cy="6916996"/>
          </a:xfrm>
          <a:prstGeom prst="rect">
            <a:avLst/>
          </a:prstGeom>
          <a:solidFill>
            <a:srgbClr val="000000">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20000"/>
              </a:lnSpc>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10" name="矩形 9"/>
          <p:cNvSpPr/>
          <p:nvPr/>
        </p:nvSpPr>
        <p:spPr>
          <a:xfrm>
            <a:off x="4746913" y="764704"/>
            <a:ext cx="2698175" cy="514628"/>
          </a:xfrm>
          <a:prstGeom prst="rect">
            <a:avLst/>
          </a:prstGeom>
        </p:spPr>
        <p:txBody>
          <a:bodyPr wrap="none">
            <a:spAutoFit/>
          </a:bodyPr>
          <a:lstStyle/>
          <a:p>
            <a:pPr>
              <a:lnSpc>
                <a:spcPct val="120000"/>
              </a:lnSpc>
            </a:pPr>
            <a:r>
              <a:rPr lang="zh-CN" altLang="en-US" sz="2800" b="1" dirty="0">
                <a:solidFill>
                  <a:srgbClr val="8BFA54"/>
                </a:solidFill>
                <a:latin typeface="思源黑体" panose="020B0400000000000000" pitchFamily="34" charset="-122"/>
                <a:ea typeface="思源黑体" panose="020B0400000000000000" pitchFamily="34" charset="-122"/>
                <a:cs typeface="+mn-ea"/>
                <a:sym typeface="思源黑体" panose="020B0400000000000000" pitchFamily="34" charset="-122"/>
              </a:rPr>
              <a:t>喀斯特地貌分类</a:t>
            </a:r>
          </a:p>
        </p:txBody>
      </p:sp>
      <p:grpSp>
        <p:nvGrpSpPr>
          <p:cNvPr id="2" name="组合 1"/>
          <p:cNvGrpSpPr/>
          <p:nvPr/>
        </p:nvGrpSpPr>
        <p:grpSpPr>
          <a:xfrm>
            <a:off x="2351584" y="2099233"/>
            <a:ext cx="2611353" cy="3672408"/>
            <a:chOff x="2351584" y="2099233"/>
            <a:chExt cx="2611353" cy="3672408"/>
          </a:xfrm>
        </p:grpSpPr>
        <p:sp>
          <p:nvSpPr>
            <p:cNvPr id="5" name="矩形 4"/>
            <p:cNvSpPr/>
            <p:nvPr/>
          </p:nvSpPr>
          <p:spPr>
            <a:xfrm>
              <a:off x="2351584" y="2099233"/>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6" name="矩形 5"/>
            <p:cNvSpPr/>
            <p:nvPr/>
          </p:nvSpPr>
          <p:spPr>
            <a:xfrm>
              <a:off x="2744190" y="2204171"/>
              <a:ext cx="1826141" cy="574901"/>
            </a:xfrm>
            <a:prstGeom prst="rect">
              <a:avLst/>
            </a:prstGeom>
          </p:spPr>
          <p:txBody>
            <a:bodyPr wrap="none">
              <a:spAutoFit/>
            </a:bodyPr>
            <a:lstStyle/>
            <a:p>
              <a:pPr>
                <a:lnSpc>
                  <a:spcPct val="120000"/>
                </a:lnSpc>
              </a:pPr>
              <a:r>
                <a:rPr lang="zh-CN" altLang="en-US" sz="3200" dirty="0">
                  <a:latin typeface="思源黑体" panose="020B0400000000000000" pitchFamily="34" charset="-122"/>
                  <a:ea typeface="思源黑体" panose="020B0400000000000000" pitchFamily="34" charset="-122"/>
                  <a:cs typeface="+mn-ea"/>
                  <a:sym typeface="思源黑体" panose="020B0400000000000000" pitchFamily="34" charset="-122"/>
                </a:rPr>
                <a:t>溶蚀地貌</a:t>
              </a:r>
            </a:p>
          </p:txBody>
        </p:sp>
        <p:sp>
          <p:nvSpPr>
            <p:cNvPr id="7" name="矩形 6"/>
            <p:cNvSpPr/>
            <p:nvPr/>
          </p:nvSpPr>
          <p:spPr>
            <a:xfrm>
              <a:off x="2519263" y="2928638"/>
              <a:ext cx="2275994" cy="1826910"/>
            </a:xfrm>
            <a:prstGeom prst="rect">
              <a:avLst/>
            </a:prstGeom>
          </p:spPr>
          <p:txBody>
            <a:bodyPr wrap="square">
              <a:spAutoFit/>
            </a:bodyPr>
            <a:lstStyle/>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溶沟和石芽，峰林和孤峰，以及溶斗和地下溶洞等</a:t>
              </a:r>
            </a:p>
          </p:txBody>
        </p:sp>
        <p:cxnSp>
          <p:nvCxnSpPr>
            <p:cNvPr id="11" name="直接连接符 10"/>
            <p:cNvCxnSpPr/>
            <p:nvPr/>
          </p:nvCxnSpPr>
          <p:spPr>
            <a:xfrm>
              <a:off x="2812369" y="2836524"/>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7176120" y="2096229"/>
            <a:ext cx="2611353" cy="3672408"/>
            <a:chOff x="7176120" y="2096229"/>
            <a:chExt cx="2611353" cy="3672408"/>
          </a:xfrm>
        </p:grpSpPr>
        <p:sp>
          <p:nvSpPr>
            <p:cNvPr id="18" name="矩形 17"/>
            <p:cNvSpPr/>
            <p:nvPr/>
          </p:nvSpPr>
          <p:spPr>
            <a:xfrm>
              <a:off x="7176120" y="2096229"/>
              <a:ext cx="2611353" cy="3672408"/>
            </a:xfrm>
            <a:prstGeom prst="rect">
              <a:avLst/>
            </a:prstGeom>
            <a:gradFill>
              <a:gsLst>
                <a:gs pos="0">
                  <a:srgbClr val="8BFA54"/>
                </a:gs>
                <a:gs pos="100000">
                  <a:srgbClr val="8BFA5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latin typeface="思源黑体" panose="020B0400000000000000" pitchFamily="34" charset="-122"/>
                <a:ea typeface="思源黑体" panose="020B0400000000000000" pitchFamily="34" charset="-122"/>
                <a:cs typeface="+mn-ea"/>
                <a:sym typeface="思源黑体" panose="020B0400000000000000" pitchFamily="34" charset="-122"/>
              </a:endParaRPr>
            </a:p>
          </p:txBody>
        </p:sp>
        <p:sp>
          <p:nvSpPr>
            <p:cNvPr id="23" name="矩形 22"/>
            <p:cNvSpPr/>
            <p:nvPr/>
          </p:nvSpPr>
          <p:spPr>
            <a:xfrm>
              <a:off x="7568726" y="2201167"/>
              <a:ext cx="1826141" cy="574901"/>
            </a:xfrm>
            <a:prstGeom prst="rect">
              <a:avLst/>
            </a:prstGeom>
          </p:spPr>
          <p:txBody>
            <a:bodyPr wrap="none">
              <a:spAutoFit/>
            </a:bodyPr>
            <a:lstStyle/>
            <a:p>
              <a:pPr algn="just">
                <a:lnSpc>
                  <a:spcPct val="120000"/>
                </a:lnSpc>
              </a:pPr>
              <a:r>
                <a:rPr lang="zh-CN" altLang="en-US" sz="3200" dirty="0">
                  <a:latin typeface="思源黑体" panose="020B0400000000000000" pitchFamily="34" charset="-122"/>
                  <a:ea typeface="思源黑体" panose="020B0400000000000000" pitchFamily="34" charset="-122"/>
                  <a:cs typeface="+mn-ea"/>
                  <a:sym typeface="思源黑体" panose="020B0400000000000000" pitchFamily="34" charset="-122"/>
                </a:rPr>
                <a:t>沉积地貌</a:t>
              </a:r>
            </a:p>
          </p:txBody>
        </p:sp>
        <p:sp>
          <p:nvSpPr>
            <p:cNvPr id="24" name="矩形 23"/>
            <p:cNvSpPr/>
            <p:nvPr/>
          </p:nvSpPr>
          <p:spPr>
            <a:xfrm>
              <a:off x="7343799" y="2925634"/>
              <a:ext cx="2275994" cy="897490"/>
            </a:xfrm>
            <a:prstGeom prst="rect">
              <a:avLst/>
            </a:prstGeom>
          </p:spPr>
          <p:txBody>
            <a:bodyPr wrap="square">
              <a:spAutoFit/>
            </a:bodyPr>
            <a:lstStyle/>
            <a:p>
              <a:pPr algn="just">
                <a:lnSpc>
                  <a:spcPct val="120000"/>
                </a:lnSpc>
              </a:pPr>
              <a:r>
                <a:rPr lang="zh-CN" altLang="en-US" sz="2400" dirty="0">
                  <a:solidFill>
                    <a:schemeClr val="bg1"/>
                  </a:solidFill>
                  <a:latin typeface="思源黑体" panose="020B0400000000000000" pitchFamily="34" charset="-122"/>
                  <a:ea typeface="思源黑体" panose="020B0400000000000000" pitchFamily="34" charset="-122"/>
                  <a:cs typeface="+mn-ea"/>
                  <a:sym typeface="思源黑体" panose="020B0400000000000000" pitchFamily="34" charset="-122"/>
                </a:rPr>
                <a:t>石钟乳、石笋、石柱和钙华等</a:t>
              </a:r>
            </a:p>
          </p:txBody>
        </p:sp>
        <p:cxnSp>
          <p:nvCxnSpPr>
            <p:cNvPr id="25" name="直接连接符 24"/>
            <p:cNvCxnSpPr/>
            <p:nvPr/>
          </p:nvCxnSpPr>
          <p:spPr>
            <a:xfrm>
              <a:off x="7636905" y="2833520"/>
              <a:ext cx="16897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15" name="直接连接符 14"/>
          <p:cNvCxnSpPr/>
          <p:nvPr/>
        </p:nvCxnSpPr>
        <p:spPr>
          <a:xfrm>
            <a:off x="4795257" y="1329602"/>
            <a:ext cx="25485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2519045" y="5912485"/>
            <a:ext cx="6075680" cy="645160"/>
          </a:xfrm>
          <a:prstGeom prst="rect">
            <a:avLst/>
          </a:prstGeom>
          <a:noFill/>
        </p:spPr>
        <p:txBody>
          <a:bodyPr wrap="none" rtlCol="0" anchor="t">
            <a:spAutoFit/>
          </a:bodyPr>
          <a:lstStyle/>
          <a:p>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Ca(HCO</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3</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 =CaCO</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3</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↓+CO</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↑+H</a:t>
            </a:r>
            <a:r>
              <a:rPr lang="en-US" altLang="zh-CN" sz="20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2</a:t>
            </a:r>
            <a:r>
              <a:rPr lang="en-US" altLang="zh-CN" sz="3600" dirty="0">
                <a:solidFill>
                  <a:prstClr val="white"/>
                </a:solidFill>
                <a:latin typeface="思源黑体" panose="020B0400000000000000" pitchFamily="34" charset="-122"/>
                <a:ea typeface="思源黑体" panose="020B0400000000000000" pitchFamily="34" charset="-122"/>
                <a:cs typeface="+mn-ea"/>
                <a:sym typeface="思源黑体" panose="020B0400000000000000" pitchFamily="34" charset="-122"/>
              </a:rPr>
              <a:t>O</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PA" val="v3.2.0"/>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11.xml><?xml version="1.0" encoding="utf-8"?>
<p:tagLst xmlns:a="http://schemas.openxmlformats.org/drawingml/2006/main" xmlns:r="http://schemas.openxmlformats.org/officeDocument/2006/relationships" xmlns:p="http://schemas.openxmlformats.org/presentationml/2006/main">
  <p:tag name="PA" val="v3.2.0"/>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9131,&quot;width&quot;:9095}"/>
</p:tagLst>
</file>

<file path=ppt/tags/tag4.xml><?xml version="1.0" encoding="utf-8"?>
<p:tagLst xmlns:a="http://schemas.openxmlformats.org/drawingml/2006/main" xmlns:r="http://schemas.openxmlformats.org/officeDocument/2006/relationships" xmlns:p="http://schemas.openxmlformats.org/presentationml/2006/main">
  <p:tag name="PA" val="v3.2.0"/>
</p:tagLst>
</file>

<file path=ppt/tags/tag5.xml><?xml version="1.0" encoding="utf-8"?>
<p:tagLst xmlns:a="http://schemas.openxmlformats.org/drawingml/2006/main" xmlns:r="http://schemas.openxmlformats.org/officeDocument/2006/relationships" xmlns:p="http://schemas.openxmlformats.org/presentationml/2006/main">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vklj0vsf">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2913</Words>
  <Application>Microsoft Office PowerPoint</Application>
  <PresentationFormat>宽屏</PresentationFormat>
  <Paragraphs>282</Paragraphs>
  <Slides>60</Slides>
  <Notes>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60</vt:i4>
      </vt:variant>
    </vt:vector>
  </HeadingPairs>
  <TitlesOfParts>
    <vt:vector size="66" baseType="lpstr">
      <vt:lpstr>等线</vt:lpstr>
      <vt:lpstr>思源黑体</vt:lpstr>
      <vt:lpstr>微软雅黑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seewo</cp:lastModifiedBy>
  <cp:revision>201</cp:revision>
  <dcterms:created xsi:type="dcterms:W3CDTF">2020-10-19T01:40:00Z</dcterms:created>
  <dcterms:modified xsi:type="dcterms:W3CDTF">2020-10-21T06:05:01Z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2052-11.1.0.10072</vt:lpwstr>
  </property>
</Properties>
</file>

<file path=docProps/thumbnail.jpeg>
</file>